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83" r:id="rId2"/>
    <p:sldId id="284" r:id="rId3"/>
    <p:sldId id="259" r:id="rId4"/>
    <p:sldId id="257" r:id="rId5"/>
    <p:sldId id="292" r:id="rId6"/>
    <p:sldId id="258" r:id="rId7"/>
    <p:sldId id="285" r:id="rId8"/>
    <p:sldId id="290" r:id="rId9"/>
    <p:sldId id="293" r:id="rId10"/>
    <p:sldId id="286" r:id="rId11"/>
    <p:sldId id="294" r:id="rId12"/>
    <p:sldId id="279" r:id="rId13"/>
    <p:sldId id="287" r:id="rId14"/>
    <p:sldId id="263" r:id="rId15"/>
    <p:sldId id="288" r:id="rId16"/>
    <p:sldId id="264" r:id="rId17"/>
    <p:sldId id="276"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7" r:id="rId37"/>
    <p:sldId id="267" r:id="rId38"/>
    <p:sldId id="318" r:id="rId39"/>
    <p:sldId id="319" r:id="rId40"/>
    <p:sldId id="320" r:id="rId41"/>
    <p:sldId id="327" r:id="rId42"/>
    <p:sldId id="322" r:id="rId43"/>
    <p:sldId id="323" r:id="rId44"/>
    <p:sldId id="338" r:id="rId45"/>
    <p:sldId id="339" r:id="rId46"/>
    <p:sldId id="340" r:id="rId47"/>
    <p:sldId id="341" r:id="rId48"/>
    <p:sldId id="342" r:id="rId49"/>
    <p:sldId id="347" r:id="rId50"/>
    <p:sldId id="326" r:id="rId51"/>
    <p:sldId id="343" r:id="rId52"/>
    <p:sldId id="344" r:id="rId53"/>
    <p:sldId id="345" r:id="rId54"/>
    <p:sldId id="329" r:id="rId55"/>
    <p:sldId id="330" r:id="rId56"/>
    <p:sldId id="331" r:id="rId57"/>
    <p:sldId id="332" r:id="rId58"/>
    <p:sldId id="333" r:id="rId59"/>
    <p:sldId id="334" r:id="rId60"/>
    <p:sldId id="335" r:id="rId61"/>
    <p:sldId id="336" r:id="rId62"/>
    <p:sldId id="337" r:id="rId63"/>
    <p:sldId id="324" r:id="rId64"/>
    <p:sldId id="325" r:id="rId65"/>
    <p:sldId id="346"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2AA2"/>
    <a:srgbClr val="008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4" autoAdjust="0"/>
    <p:restoredTop sz="94714" autoAdjust="0"/>
  </p:normalViewPr>
  <p:slideViewPr>
    <p:cSldViewPr>
      <p:cViewPr varScale="1">
        <p:scale>
          <a:sx n="70" d="100"/>
          <a:sy n="70" d="100"/>
        </p:scale>
        <p:origin x="14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BCC02DB-9994-43DF-B4EA-C389651867DE}" type="slidenum">
              <a:rPr lang="en-US"/>
              <a:pPr/>
              <a:t>‹#›</a:t>
            </a:fld>
            <a:endParaRPr lang="en-US"/>
          </a:p>
        </p:txBody>
      </p:sp>
    </p:spTree>
    <p:extLst>
      <p:ext uri="{BB962C8B-B14F-4D97-AF65-F5344CB8AC3E}">
        <p14:creationId xmlns:p14="http://schemas.microsoft.com/office/powerpoint/2010/main" val="36781925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ASM/SWES 404/504</a:t>
            </a:r>
          </a:p>
        </p:txBody>
      </p:sp>
      <p:sp>
        <p:nvSpPr>
          <p:cNvPr id="5" name="Rectangle 5"/>
          <p:cNvSpPr>
            <a:spLocks noGrp="1" noChangeArrowheads="1"/>
          </p:cNvSpPr>
          <p:nvPr>
            <p:ph type="sldNum" sz="quarter" idx="5"/>
          </p:nvPr>
        </p:nvSpPr>
        <p:spPr>
          <a:ln/>
        </p:spPr>
        <p:txBody>
          <a:bodyPr/>
          <a:lstStyle/>
          <a:p>
            <a:fld id="{BBA5599E-EE96-4833-95B9-1EA12EEFD345}" type="slidenum">
              <a:rPr lang="en-US"/>
              <a:pPr/>
              <a:t>5</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285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ASM/SWES 404/504</a:t>
            </a:r>
          </a:p>
        </p:txBody>
      </p:sp>
      <p:sp>
        <p:nvSpPr>
          <p:cNvPr id="5" name="Rectangle 5"/>
          <p:cNvSpPr>
            <a:spLocks noGrp="1" noChangeArrowheads="1"/>
          </p:cNvSpPr>
          <p:nvPr>
            <p:ph type="sldNum" sz="quarter" idx="5"/>
          </p:nvPr>
        </p:nvSpPr>
        <p:spPr>
          <a:ln/>
        </p:spPr>
        <p:txBody>
          <a:bodyPr/>
          <a:lstStyle/>
          <a:p>
            <a:fld id="{033F2FC3-211B-4B80-BB1E-0E841ECE7E7A}" type="slidenum">
              <a:rPr lang="en-US"/>
              <a:pPr/>
              <a:t>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323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ASM/SWES 404/504</a:t>
            </a:r>
          </a:p>
        </p:txBody>
      </p:sp>
      <p:sp>
        <p:nvSpPr>
          <p:cNvPr id="5" name="Rectangle 5"/>
          <p:cNvSpPr>
            <a:spLocks noGrp="1" noChangeArrowheads="1"/>
          </p:cNvSpPr>
          <p:nvPr>
            <p:ph type="sldNum" sz="quarter" idx="5"/>
          </p:nvPr>
        </p:nvSpPr>
        <p:spPr>
          <a:ln/>
        </p:spPr>
        <p:txBody>
          <a:bodyPr/>
          <a:lstStyle/>
          <a:p>
            <a:fld id="{60D15455-95D7-46BB-A0D1-EB0F7465AAE3}" type="slidenum">
              <a:rPr lang="en-US"/>
              <a:pPr/>
              <a:t>9</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a:p>
            <a:endParaRPr lang="en-US"/>
          </a:p>
        </p:txBody>
      </p:sp>
    </p:spTree>
    <p:extLst>
      <p:ext uri="{BB962C8B-B14F-4D97-AF65-F5344CB8AC3E}">
        <p14:creationId xmlns:p14="http://schemas.microsoft.com/office/powerpoint/2010/main" val="74527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9" name="Freeform 17"/>
          <p:cNvSpPr>
            <a:spLocks/>
          </p:cNvSpPr>
          <p:nvPr/>
        </p:nvSpPr>
        <p:spPr bwMode="gray">
          <a:xfrm>
            <a:off x="-9525" y="1447800"/>
            <a:ext cx="9164638" cy="3832225"/>
          </a:xfrm>
          <a:custGeom>
            <a:avLst/>
            <a:gdLst/>
            <a:ahLst/>
            <a:cxnLst>
              <a:cxn ang="0">
                <a:pos x="12" y="124"/>
              </a:cxn>
              <a:cxn ang="0">
                <a:pos x="1381" y="12"/>
              </a:cxn>
              <a:cxn ang="0">
                <a:pos x="4064" y="581"/>
              </a:cxn>
              <a:cxn ang="0">
                <a:pos x="5773" y="118"/>
              </a:cxn>
              <a:cxn ang="0">
                <a:pos x="5766" y="2151"/>
              </a:cxn>
              <a:cxn ang="0">
                <a:pos x="3966" y="2263"/>
              </a:cxn>
              <a:cxn ang="0">
                <a:pos x="1963" y="1897"/>
              </a:cxn>
              <a:cxn ang="0">
                <a:pos x="6" y="2407"/>
              </a:cxn>
              <a:cxn ang="0">
                <a:pos x="12" y="124"/>
              </a:cxn>
            </a:cxnLst>
            <a:rect l="0" t="0" r="r" b="b"/>
            <a:pathLst>
              <a:path w="5773" h="2414">
                <a:moveTo>
                  <a:pt x="12" y="124"/>
                </a:moveTo>
                <a:cubicBezTo>
                  <a:pt x="150" y="76"/>
                  <a:pt x="581" y="0"/>
                  <a:pt x="1381" y="12"/>
                </a:cubicBezTo>
                <a:cubicBezTo>
                  <a:pt x="2181" y="23"/>
                  <a:pt x="3370" y="437"/>
                  <a:pt x="4064" y="581"/>
                </a:cubicBezTo>
                <a:cubicBezTo>
                  <a:pt x="4758" y="725"/>
                  <a:pt x="5635" y="219"/>
                  <a:pt x="5773" y="118"/>
                </a:cubicBezTo>
                <a:lnTo>
                  <a:pt x="5766" y="2151"/>
                </a:lnTo>
                <a:cubicBezTo>
                  <a:pt x="4994" y="2407"/>
                  <a:pt x="4326" y="2311"/>
                  <a:pt x="3966" y="2263"/>
                </a:cubicBezTo>
                <a:cubicBezTo>
                  <a:pt x="3606" y="2215"/>
                  <a:pt x="2715" y="1873"/>
                  <a:pt x="1963" y="1897"/>
                </a:cubicBezTo>
                <a:cubicBezTo>
                  <a:pt x="1305" y="1893"/>
                  <a:pt x="0" y="2402"/>
                  <a:pt x="6" y="2407"/>
                </a:cubicBezTo>
                <a:cubicBezTo>
                  <a:pt x="12" y="2414"/>
                  <a:pt x="12" y="568"/>
                  <a:pt x="12" y="124"/>
                </a:cubicBezTo>
                <a:close/>
              </a:path>
            </a:pathLst>
          </a:custGeom>
          <a:solidFill>
            <a:schemeClr val="accent1">
              <a:alpha val="41000"/>
            </a:schemeClr>
          </a:solidFill>
          <a:ln w="9525">
            <a:noFill/>
            <a:round/>
            <a:headEnd/>
            <a:tailEnd/>
          </a:ln>
          <a:effectLst/>
        </p:spPr>
        <p:txBody>
          <a:bodyPr/>
          <a:lstStyle/>
          <a:p>
            <a:endParaRPr lang="en-US"/>
          </a:p>
        </p:txBody>
      </p:sp>
      <p:sp>
        <p:nvSpPr>
          <p:cNvPr id="3090" name="Freeform 18"/>
          <p:cNvSpPr>
            <a:spLocks/>
          </p:cNvSpPr>
          <p:nvPr/>
        </p:nvSpPr>
        <p:spPr bwMode="gray">
          <a:xfrm>
            <a:off x="-9525" y="1730375"/>
            <a:ext cx="9150350" cy="3265488"/>
          </a:xfrm>
          <a:custGeom>
            <a:avLst/>
            <a:gdLst/>
            <a:ahLst/>
            <a:cxnLst>
              <a:cxn ang="0">
                <a:pos x="6" y="272"/>
              </a:cxn>
              <a:cxn ang="0">
                <a:pos x="1453" y="10"/>
              </a:cxn>
              <a:cxn ang="0">
                <a:pos x="4182" y="482"/>
              </a:cxn>
              <a:cxn ang="0">
                <a:pos x="5764" y="154"/>
              </a:cxn>
              <a:cxn ang="0">
                <a:pos x="5764" y="1806"/>
              </a:cxn>
              <a:cxn ang="0">
                <a:pos x="4005" y="1994"/>
              </a:cxn>
              <a:cxn ang="0">
                <a:pos x="1891" y="1522"/>
              </a:cxn>
              <a:cxn ang="0">
                <a:pos x="6" y="1967"/>
              </a:cxn>
              <a:cxn ang="0">
                <a:pos x="6" y="272"/>
              </a:cxn>
            </a:cxnLst>
            <a:rect l="0" t="0" r="r" b="b"/>
            <a:pathLst>
              <a:path w="5764" h="2057">
                <a:moveTo>
                  <a:pt x="6" y="272"/>
                </a:moveTo>
                <a:cubicBezTo>
                  <a:pt x="144" y="233"/>
                  <a:pt x="656" y="0"/>
                  <a:pt x="1453" y="10"/>
                </a:cubicBezTo>
                <a:cubicBezTo>
                  <a:pt x="2250" y="20"/>
                  <a:pt x="3475" y="403"/>
                  <a:pt x="4182" y="482"/>
                </a:cubicBezTo>
                <a:cubicBezTo>
                  <a:pt x="4890" y="561"/>
                  <a:pt x="5626" y="237"/>
                  <a:pt x="5764" y="154"/>
                </a:cubicBezTo>
                <a:lnTo>
                  <a:pt x="5764" y="1806"/>
                </a:lnTo>
                <a:cubicBezTo>
                  <a:pt x="4919" y="2052"/>
                  <a:pt x="4485" y="2057"/>
                  <a:pt x="4005" y="1994"/>
                </a:cubicBezTo>
                <a:cubicBezTo>
                  <a:pt x="3526" y="1929"/>
                  <a:pt x="2640" y="1502"/>
                  <a:pt x="1891" y="1522"/>
                </a:cubicBezTo>
                <a:cubicBezTo>
                  <a:pt x="1234" y="1519"/>
                  <a:pt x="0" y="1962"/>
                  <a:pt x="6" y="1967"/>
                </a:cubicBezTo>
                <a:cubicBezTo>
                  <a:pt x="12" y="1972"/>
                  <a:pt x="6" y="641"/>
                  <a:pt x="6" y="272"/>
                </a:cubicBezTo>
                <a:close/>
              </a:path>
            </a:pathLst>
          </a:custGeom>
          <a:solidFill>
            <a:schemeClr val="accent1"/>
          </a:solidFill>
          <a:ln w="9525">
            <a:noFill/>
            <a:round/>
            <a:headEnd/>
            <a:tailEnd/>
          </a:ln>
          <a:effectLst/>
        </p:spPr>
        <p:txBody>
          <a:bodyPr/>
          <a:lstStyle/>
          <a:p>
            <a:endParaRPr lang="en-US"/>
          </a:p>
        </p:txBody>
      </p:sp>
      <p:grpSp>
        <p:nvGrpSpPr>
          <p:cNvPr id="3091" name="Group 19"/>
          <p:cNvGrpSpPr>
            <a:grpSpLocks/>
          </p:cNvGrpSpPr>
          <p:nvPr/>
        </p:nvGrpSpPr>
        <p:grpSpPr bwMode="auto">
          <a:xfrm>
            <a:off x="7086600" y="1947863"/>
            <a:ext cx="533400" cy="533400"/>
            <a:chOff x="4752" y="1200"/>
            <a:chExt cx="288" cy="288"/>
          </a:xfrm>
        </p:grpSpPr>
        <p:sp>
          <p:nvSpPr>
            <p:cNvPr id="3092" name="Oval 20"/>
            <p:cNvSpPr>
              <a:spLocks noChangeArrowheads="1"/>
            </p:cNvSpPr>
            <p:nvPr userDrawn="1"/>
          </p:nvSpPr>
          <p:spPr bwMode="gray">
            <a:xfrm>
              <a:off x="4752" y="1200"/>
              <a:ext cx="288" cy="288"/>
            </a:xfrm>
            <a:prstGeom prst="ellipse">
              <a:avLst/>
            </a:prstGeom>
            <a:gradFill rotWithShape="1">
              <a:gsLst>
                <a:gs pos="0">
                  <a:schemeClr val="tx2">
                    <a:gamma/>
                    <a:tint val="25490"/>
                    <a:invGamma/>
                  </a:schemeClr>
                </a:gs>
                <a:gs pos="100000">
                  <a:schemeClr val="tx2">
                    <a:alpha val="31000"/>
                  </a:schemeClr>
                </a:gs>
              </a:gsLst>
              <a:path path="shape">
                <a:fillToRect l="50000" t="50000" r="50000" b="50000"/>
              </a:path>
            </a:gradFill>
            <a:ln w="9525">
              <a:noFill/>
              <a:round/>
              <a:headEnd/>
              <a:tailEnd/>
            </a:ln>
            <a:effectLst/>
          </p:spPr>
          <p:txBody>
            <a:bodyPr wrap="none" anchor="ctr"/>
            <a:lstStyle/>
            <a:p>
              <a:endParaRPr lang="en-US"/>
            </a:p>
          </p:txBody>
        </p:sp>
        <p:sp>
          <p:nvSpPr>
            <p:cNvPr id="3093" name="Oval 21"/>
            <p:cNvSpPr>
              <a:spLocks noChangeArrowheads="1"/>
            </p:cNvSpPr>
            <p:nvPr userDrawn="1"/>
          </p:nvSpPr>
          <p:spPr bwMode="gray">
            <a:xfrm>
              <a:off x="4752" y="1200"/>
              <a:ext cx="192" cy="192"/>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grpSp>
        <p:nvGrpSpPr>
          <p:cNvPr id="3094" name="Group 22"/>
          <p:cNvGrpSpPr>
            <a:grpSpLocks/>
          </p:cNvGrpSpPr>
          <p:nvPr/>
        </p:nvGrpSpPr>
        <p:grpSpPr bwMode="auto">
          <a:xfrm>
            <a:off x="7620000" y="1371600"/>
            <a:ext cx="914400" cy="914400"/>
            <a:chOff x="4992" y="816"/>
            <a:chExt cx="576" cy="576"/>
          </a:xfrm>
        </p:grpSpPr>
        <p:sp>
          <p:nvSpPr>
            <p:cNvPr id="3095" name="Oval 23"/>
            <p:cNvSpPr>
              <a:spLocks noChangeArrowheads="1"/>
            </p:cNvSpPr>
            <p:nvPr userDrawn="1"/>
          </p:nvSpPr>
          <p:spPr bwMode="gray">
            <a:xfrm>
              <a:off x="4992" y="816"/>
              <a:ext cx="576" cy="576"/>
            </a:xfrm>
            <a:prstGeom prst="ellipse">
              <a:avLst/>
            </a:prstGeom>
            <a:solidFill>
              <a:schemeClr val="accent1">
                <a:alpha val="53000"/>
              </a:schemeClr>
            </a:solidFill>
            <a:ln w="9525">
              <a:noFill/>
              <a:round/>
              <a:headEnd/>
              <a:tailEnd/>
            </a:ln>
            <a:effectLst/>
          </p:spPr>
          <p:txBody>
            <a:bodyPr wrap="none" anchor="ctr"/>
            <a:lstStyle/>
            <a:p>
              <a:endParaRPr lang="en-US"/>
            </a:p>
          </p:txBody>
        </p:sp>
        <p:sp>
          <p:nvSpPr>
            <p:cNvPr id="3096" name="Oval 24"/>
            <p:cNvSpPr>
              <a:spLocks noChangeArrowheads="1"/>
            </p:cNvSpPr>
            <p:nvPr userDrawn="1"/>
          </p:nvSpPr>
          <p:spPr bwMode="gray">
            <a:xfrm>
              <a:off x="4992" y="912"/>
              <a:ext cx="480" cy="384"/>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grpSp>
        <p:nvGrpSpPr>
          <p:cNvPr id="3097" name="Group 25"/>
          <p:cNvGrpSpPr>
            <a:grpSpLocks/>
          </p:cNvGrpSpPr>
          <p:nvPr/>
        </p:nvGrpSpPr>
        <p:grpSpPr bwMode="auto">
          <a:xfrm>
            <a:off x="304800" y="3429000"/>
            <a:ext cx="1295400" cy="1371600"/>
            <a:chOff x="4992" y="816"/>
            <a:chExt cx="576" cy="576"/>
          </a:xfrm>
        </p:grpSpPr>
        <p:sp>
          <p:nvSpPr>
            <p:cNvPr id="3098" name="Oval 26"/>
            <p:cNvSpPr>
              <a:spLocks noChangeArrowheads="1"/>
            </p:cNvSpPr>
            <p:nvPr userDrawn="1"/>
          </p:nvSpPr>
          <p:spPr bwMode="gray">
            <a:xfrm>
              <a:off x="4992" y="816"/>
              <a:ext cx="576" cy="576"/>
            </a:xfrm>
            <a:prstGeom prst="ellipse">
              <a:avLst/>
            </a:prstGeom>
            <a:solidFill>
              <a:schemeClr val="tx2">
                <a:alpha val="53000"/>
              </a:schemeClr>
            </a:solidFill>
            <a:ln w="9525">
              <a:noFill/>
              <a:round/>
              <a:headEnd/>
              <a:tailEnd/>
            </a:ln>
            <a:effectLst/>
          </p:spPr>
          <p:txBody>
            <a:bodyPr wrap="none" anchor="ctr"/>
            <a:lstStyle/>
            <a:p>
              <a:endParaRPr lang="en-US"/>
            </a:p>
          </p:txBody>
        </p:sp>
        <p:sp>
          <p:nvSpPr>
            <p:cNvPr id="3099" name="Oval 27"/>
            <p:cNvSpPr>
              <a:spLocks noChangeArrowheads="1"/>
            </p:cNvSpPr>
            <p:nvPr userDrawn="1"/>
          </p:nvSpPr>
          <p:spPr bwMode="gray">
            <a:xfrm>
              <a:off x="4992" y="912"/>
              <a:ext cx="480" cy="384"/>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sp>
        <p:nvSpPr>
          <p:cNvPr id="3076" name="Rectangle 4"/>
          <p:cNvSpPr>
            <a:spLocks noGrp="1" noChangeArrowheads="1"/>
          </p:cNvSpPr>
          <p:nvPr>
            <p:ph type="dt" sz="half" idx="2"/>
          </p:nvPr>
        </p:nvSpPr>
        <p:spPr>
          <a:xfrm>
            <a:off x="457200" y="6477000"/>
            <a:ext cx="2133600" cy="244475"/>
          </a:xfrm>
        </p:spPr>
        <p:txBody>
          <a:bodyPr/>
          <a:lstStyle>
            <a:lvl1pPr>
              <a:defRPr sz="1200"/>
            </a:lvl1pPr>
          </a:lstStyle>
          <a:p>
            <a:endParaRPr lang="en-US"/>
          </a:p>
        </p:txBody>
      </p:sp>
      <p:sp>
        <p:nvSpPr>
          <p:cNvPr id="3077" name="Rectangle 5"/>
          <p:cNvSpPr>
            <a:spLocks noGrp="1" noChangeArrowheads="1"/>
          </p:cNvSpPr>
          <p:nvPr>
            <p:ph type="ftr" sz="quarter" idx="3"/>
          </p:nvPr>
        </p:nvSpPr>
        <p:spPr>
          <a:xfrm>
            <a:off x="3124200" y="6477000"/>
            <a:ext cx="2895600" cy="244475"/>
          </a:xfrm>
        </p:spPr>
        <p:txBody>
          <a:bodyPr/>
          <a:lstStyle>
            <a:lvl1pPr>
              <a:defRPr sz="1200"/>
            </a:lvl1pPr>
          </a:lstStyle>
          <a:p>
            <a:endParaRPr lang="en-US"/>
          </a:p>
        </p:txBody>
      </p:sp>
      <p:sp>
        <p:nvSpPr>
          <p:cNvPr id="3078" name="Rectangle 6"/>
          <p:cNvSpPr>
            <a:spLocks noGrp="1" noChangeArrowheads="1"/>
          </p:cNvSpPr>
          <p:nvPr>
            <p:ph type="sldNum" sz="quarter" idx="4"/>
          </p:nvPr>
        </p:nvSpPr>
        <p:spPr>
          <a:xfrm>
            <a:off x="6553200" y="6477000"/>
            <a:ext cx="2133600" cy="244475"/>
          </a:xfrm>
        </p:spPr>
        <p:txBody>
          <a:bodyPr/>
          <a:lstStyle>
            <a:lvl1pPr>
              <a:defRPr sz="1200"/>
            </a:lvl1pPr>
          </a:lstStyle>
          <a:p>
            <a:fld id="{AD88AB35-4E72-4769-8B9D-D8BB04E5DA31}" type="slidenum">
              <a:rPr lang="en-US"/>
              <a:pPr/>
              <a:t>‹#›</a:t>
            </a:fld>
            <a:endParaRPr lang="en-US"/>
          </a:p>
        </p:txBody>
      </p:sp>
      <p:grpSp>
        <p:nvGrpSpPr>
          <p:cNvPr id="3088" name="Group 16"/>
          <p:cNvGrpSpPr>
            <a:grpSpLocks/>
          </p:cNvGrpSpPr>
          <p:nvPr/>
        </p:nvGrpSpPr>
        <p:grpSpPr bwMode="auto">
          <a:xfrm>
            <a:off x="228600" y="304800"/>
            <a:ext cx="1079500" cy="633413"/>
            <a:chOff x="2680" y="3678"/>
            <a:chExt cx="680" cy="399"/>
          </a:xfrm>
        </p:grpSpPr>
        <p:sp>
          <p:nvSpPr>
            <p:cNvPr id="3086" name="Text Box 14"/>
            <p:cNvSpPr txBox="1">
              <a:spLocks noChangeArrowheads="1"/>
            </p:cNvSpPr>
            <p:nvPr/>
          </p:nvSpPr>
          <p:spPr bwMode="gray">
            <a:xfrm>
              <a:off x="2680" y="3789"/>
              <a:ext cx="680" cy="288"/>
            </a:xfrm>
            <a:prstGeom prst="rect">
              <a:avLst/>
            </a:prstGeom>
            <a:noFill/>
            <a:ln w="9525">
              <a:noFill/>
              <a:miter lim="800000"/>
              <a:headEnd/>
              <a:tailEnd/>
            </a:ln>
            <a:effectLst/>
          </p:spPr>
          <p:txBody>
            <a:bodyPr>
              <a:spAutoFit/>
            </a:bodyPr>
            <a:lstStyle/>
            <a:p>
              <a:r>
                <a:rPr lang="en-US" sz="2400" b="1">
                  <a:solidFill>
                    <a:schemeClr val="tx2"/>
                  </a:solidFill>
                </a:rPr>
                <a:t>LOGO</a:t>
              </a:r>
            </a:p>
          </p:txBody>
        </p:sp>
        <p:sp>
          <p:nvSpPr>
            <p:cNvPr id="3087" name="AutoShape 15"/>
            <p:cNvSpPr>
              <a:spLocks noChangeArrowheads="1"/>
            </p:cNvSpPr>
            <p:nvPr/>
          </p:nvSpPr>
          <p:spPr bwMode="gray">
            <a:xfrm rot="5400000">
              <a:off x="2928" y="3493"/>
              <a:ext cx="172" cy="542"/>
            </a:xfrm>
            <a:prstGeom prst="moon">
              <a:avLst>
                <a:gd name="adj" fmla="val 21208"/>
              </a:avLst>
            </a:prstGeom>
            <a:solidFill>
              <a:schemeClr val="accent1"/>
            </a:solidFill>
            <a:ln w="9525">
              <a:noFill/>
              <a:miter lim="800000"/>
              <a:headEnd/>
              <a:tailEnd/>
            </a:ln>
            <a:effectLst/>
          </p:spPr>
          <p:txBody>
            <a:bodyPr wrap="none" anchor="ctr"/>
            <a:lstStyle/>
            <a:p>
              <a:endParaRPr lang="en-US"/>
            </a:p>
          </p:txBody>
        </p:sp>
      </p:grpSp>
      <p:sp>
        <p:nvSpPr>
          <p:cNvPr id="3074" name="Rectangle 2"/>
          <p:cNvSpPr>
            <a:spLocks noGrp="1" noChangeArrowheads="1"/>
          </p:cNvSpPr>
          <p:nvPr>
            <p:ph type="ctrTitle"/>
          </p:nvPr>
        </p:nvSpPr>
        <p:spPr>
          <a:xfrm>
            <a:off x="1143000" y="2590800"/>
            <a:ext cx="7086600" cy="1012825"/>
          </a:xfrm>
          <a:effectLst>
            <a:outerShdw dist="53882" dir="2700000" algn="ctr" rotWithShape="0">
              <a:schemeClr val="tx1"/>
            </a:outerShdw>
          </a:effectLst>
        </p:spPr>
        <p:txBody>
          <a:bodyPr/>
          <a:lstStyle>
            <a:lvl1pPr>
              <a:defRPr sz="4800"/>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1295400" y="3581400"/>
            <a:ext cx="6705600" cy="381000"/>
          </a:xfrm>
        </p:spPr>
        <p:txBody>
          <a:bodyPr/>
          <a:lstStyle>
            <a:lvl1pPr marL="0" indent="0" algn="ctr">
              <a:buFont typeface="Wingdings" pitchFamily="2" charset="2"/>
              <a:buNone/>
              <a:defRPr sz="2000"/>
            </a:lvl1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DF4C86-45E1-41D8-927D-44169CD75A46}"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7913B2-91F6-4960-821B-10E2382C98CA}"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3914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4958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6E28A417-0837-4993-8BEB-DCDD37DF9F07}"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421A47-38CF-4ABB-A6E8-F044BB79848C}"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586E70-FD8B-493C-93D6-B1AE8E0556CD}"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316EC1-22D0-47B1-A73C-F9A49BB4969F}"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8334EF-034F-4C74-9484-53E0F8770F7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BCC29E-A5D8-4ACC-A676-7085F8A2F68D}"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71B785D-EFC8-4B62-810D-F652D7102532}"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0077CD-D562-4AF8-865E-F8F2DED398F6}"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170D261-8F12-4CF9-ABF5-0A428E717A38}"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51" name="Object 27"/>
          <p:cNvGraphicFramePr>
            <a:graphicFrameLocks noChangeAspect="1"/>
          </p:cNvGraphicFramePr>
          <p:nvPr/>
        </p:nvGraphicFramePr>
        <p:xfrm>
          <a:off x="0" y="0"/>
          <a:ext cx="9144000" cy="1200150"/>
        </p:xfrm>
        <a:graphic>
          <a:graphicData uri="http://schemas.openxmlformats.org/presentationml/2006/ole">
            <mc:AlternateContent xmlns:mc="http://schemas.openxmlformats.org/markup-compatibility/2006">
              <mc:Choice xmlns:v="urn:schemas-microsoft-com:vml" Requires="v">
                <p:oleObj spid="_x0000_s1052" name="Image" r:id="rId15" imgW="9561905" imgH="1600000" progId="">
                  <p:embed/>
                </p:oleObj>
              </mc:Choice>
              <mc:Fallback>
                <p:oleObj name="Image" r:id="rId15" imgW="9561905" imgH="1600000" progId="">
                  <p:embed/>
                  <p:pic>
                    <p:nvPicPr>
                      <p:cNvPr id="0" name="Picture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white">
                      <a:xfrm>
                        <a:off x="0" y="0"/>
                        <a:ext cx="9144000" cy="1200150"/>
                      </a:xfrm>
                      <a:prstGeom prst="rect">
                        <a:avLst/>
                      </a:prstGeom>
                      <a:noFill/>
                      <a:ln>
                        <a:noFill/>
                      </a:ln>
                      <a:effectLst/>
                      <a:extLst>
                        <a:ext uri="{909E8E84-426E-40DD-AFC4-6F175D3DCCD1}">
                          <a14:hiddenFill xmlns:a14="http://schemas.microsoft.com/office/drawing/2010/main">
                            <a:solidFill>
                              <a:srgbClr val="65AA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1040" name="Freeform 16"/>
          <p:cNvSpPr>
            <a:spLocks/>
          </p:cNvSpPr>
          <p:nvPr/>
        </p:nvSpPr>
        <p:spPr bwMode="gray">
          <a:xfrm>
            <a:off x="-11113" y="280988"/>
            <a:ext cx="9155113" cy="1620837"/>
          </a:xfrm>
          <a:custGeom>
            <a:avLst/>
            <a:gdLst/>
            <a:ahLst/>
            <a:cxnLst>
              <a:cxn ang="0">
                <a:pos x="6" y="109"/>
              </a:cxn>
              <a:cxn ang="0">
                <a:pos x="1427" y="46"/>
              </a:cxn>
              <a:cxn ang="0">
                <a:pos x="4032" y="255"/>
              </a:cxn>
              <a:cxn ang="0">
                <a:pos x="5767" y="0"/>
              </a:cxn>
              <a:cxn ang="0">
                <a:pos x="5767" y="776"/>
              </a:cxn>
              <a:cxn ang="0">
                <a:pos x="4065" y="831"/>
              </a:cxn>
              <a:cxn ang="0">
                <a:pos x="1984" y="674"/>
              </a:cxn>
              <a:cxn ang="0">
                <a:pos x="14" y="995"/>
              </a:cxn>
              <a:cxn ang="0">
                <a:pos x="6" y="109"/>
              </a:cxn>
            </a:cxnLst>
            <a:rect l="0" t="0" r="r" b="b"/>
            <a:pathLst>
              <a:path w="5767" h="1021">
                <a:moveTo>
                  <a:pt x="6" y="109"/>
                </a:moveTo>
                <a:cubicBezTo>
                  <a:pt x="144" y="93"/>
                  <a:pt x="626" y="42"/>
                  <a:pt x="1427" y="46"/>
                </a:cubicBezTo>
                <a:cubicBezTo>
                  <a:pt x="2228" y="50"/>
                  <a:pt x="3321" y="224"/>
                  <a:pt x="4032" y="255"/>
                </a:cubicBezTo>
                <a:cubicBezTo>
                  <a:pt x="4742" y="286"/>
                  <a:pt x="5649" y="91"/>
                  <a:pt x="5767" y="0"/>
                </a:cubicBezTo>
                <a:lnTo>
                  <a:pt x="5767" y="776"/>
                </a:lnTo>
                <a:cubicBezTo>
                  <a:pt x="4948" y="879"/>
                  <a:pt x="4543" y="844"/>
                  <a:pt x="4065" y="831"/>
                </a:cubicBezTo>
                <a:cubicBezTo>
                  <a:pt x="3587" y="818"/>
                  <a:pt x="2973" y="694"/>
                  <a:pt x="1984" y="674"/>
                </a:cubicBezTo>
                <a:cubicBezTo>
                  <a:pt x="995" y="654"/>
                  <a:pt x="28" y="969"/>
                  <a:pt x="14" y="995"/>
                </a:cubicBezTo>
                <a:cubicBezTo>
                  <a:pt x="0" y="1021"/>
                  <a:pt x="6" y="255"/>
                  <a:pt x="6" y="109"/>
                </a:cubicBezTo>
                <a:close/>
              </a:path>
            </a:pathLst>
          </a:custGeom>
          <a:solidFill>
            <a:schemeClr val="accent1">
              <a:alpha val="41000"/>
            </a:schemeClr>
          </a:solidFill>
          <a:ln w="9525">
            <a:noFill/>
            <a:round/>
            <a:headEnd/>
            <a:tailEnd/>
          </a:ln>
          <a:effectLst/>
        </p:spPr>
        <p:txBody>
          <a:bodyPr/>
          <a:lstStyle/>
          <a:p>
            <a:endParaRPr lang="en-US"/>
          </a:p>
        </p:txBody>
      </p:sp>
      <p:sp>
        <p:nvSpPr>
          <p:cNvPr id="1041" name="Freeform 17"/>
          <p:cNvSpPr>
            <a:spLocks/>
          </p:cNvSpPr>
          <p:nvPr/>
        </p:nvSpPr>
        <p:spPr bwMode="gray">
          <a:xfrm>
            <a:off x="-20638" y="533400"/>
            <a:ext cx="9161463" cy="1006475"/>
          </a:xfrm>
          <a:custGeom>
            <a:avLst/>
            <a:gdLst/>
            <a:ahLst/>
            <a:cxnLst>
              <a:cxn ang="0">
                <a:pos x="20" y="109"/>
              </a:cxn>
              <a:cxn ang="0">
                <a:pos x="1442" y="3"/>
              </a:cxn>
              <a:cxn ang="0">
                <a:pos x="4150" y="148"/>
              </a:cxn>
              <a:cxn ang="0">
                <a:pos x="5771" y="37"/>
              </a:cxn>
              <a:cxn ang="0">
                <a:pos x="5771" y="557"/>
              </a:cxn>
              <a:cxn ang="0">
                <a:pos x="3942" y="592"/>
              </a:cxn>
              <a:cxn ang="0">
                <a:pos x="1839" y="456"/>
              </a:cxn>
              <a:cxn ang="0">
                <a:pos x="6" y="620"/>
              </a:cxn>
              <a:cxn ang="0">
                <a:pos x="20" y="109"/>
              </a:cxn>
            </a:cxnLst>
            <a:rect l="0" t="0" r="r" b="b"/>
            <a:pathLst>
              <a:path w="5771" h="634">
                <a:moveTo>
                  <a:pt x="20" y="109"/>
                </a:moveTo>
                <a:cubicBezTo>
                  <a:pt x="26" y="109"/>
                  <a:pt x="645" y="0"/>
                  <a:pt x="1442" y="3"/>
                </a:cubicBezTo>
                <a:cubicBezTo>
                  <a:pt x="2239" y="6"/>
                  <a:pt x="3443" y="123"/>
                  <a:pt x="4150" y="148"/>
                </a:cubicBezTo>
                <a:cubicBezTo>
                  <a:pt x="4858" y="173"/>
                  <a:pt x="5633" y="63"/>
                  <a:pt x="5771" y="37"/>
                </a:cubicBezTo>
                <a:lnTo>
                  <a:pt x="5771" y="557"/>
                </a:lnTo>
                <a:cubicBezTo>
                  <a:pt x="4926" y="634"/>
                  <a:pt x="4422" y="612"/>
                  <a:pt x="3942" y="592"/>
                </a:cubicBezTo>
                <a:cubicBezTo>
                  <a:pt x="3463" y="572"/>
                  <a:pt x="2588" y="450"/>
                  <a:pt x="1839" y="456"/>
                </a:cubicBezTo>
                <a:cubicBezTo>
                  <a:pt x="1182" y="455"/>
                  <a:pt x="0" y="618"/>
                  <a:pt x="6" y="620"/>
                </a:cubicBezTo>
                <a:cubicBezTo>
                  <a:pt x="12" y="621"/>
                  <a:pt x="14" y="109"/>
                  <a:pt x="20" y="109"/>
                </a:cubicBezTo>
                <a:close/>
              </a:path>
            </a:pathLst>
          </a:custGeom>
          <a:solidFill>
            <a:schemeClr val="accent1"/>
          </a:solidFill>
          <a:ln w="9525">
            <a:noFill/>
            <a:round/>
            <a:headEnd/>
            <a:tailEnd/>
          </a:ln>
          <a:effectLst/>
        </p:spPr>
        <p:txBody>
          <a:bodyPr/>
          <a:lstStyle/>
          <a:p>
            <a:endParaRPr lang="en-US"/>
          </a:p>
        </p:txBody>
      </p:sp>
      <p:grpSp>
        <p:nvGrpSpPr>
          <p:cNvPr id="1042" name="Group 18"/>
          <p:cNvGrpSpPr>
            <a:grpSpLocks/>
          </p:cNvGrpSpPr>
          <p:nvPr/>
        </p:nvGrpSpPr>
        <p:grpSpPr bwMode="auto">
          <a:xfrm>
            <a:off x="7740650" y="347663"/>
            <a:ext cx="387350" cy="366712"/>
            <a:chOff x="4752" y="1200"/>
            <a:chExt cx="288" cy="288"/>
          </a:xfrm>
        </p:grpSpPr>
        <p:sp>
          <p:nvSpPr>
            <p:cNvPr id="1043" name="Oval 19"/>
            <p:cNvSpPr>
              <a:spLocks noChangeArrowheads="1"/>
            </p:cNvSpPr>
            <p:nvPr userDrawn="1"/>
          </p:nvSpPr>
          <p:spPr bwMode="gray">
            <a:xfrm>
              <a:off x="4752" y="1200"/>
              <a:ext cx="288" cy="288"/>
            </a:xfrm>
            <a:prstGeom prst="ellipse">
              <a:avLst/>
            </a:prstGeom>
            <a:gradFill rotWithShape="1">
              <a:gsLst>
                <a:gs pos="0">
                  <a:schemeClr val="tx2">
                    <a:gamma/>
                    <a:tint val="25490"/>
                    <a:invGamma/>
                  </a:schemeClr>
                </a:gs>
                <a:gs pos="100000">
                  <a:schemeClr val="tx2">
                    <a:alpha val="31000"/>
                  </a:schemeClr>
                </a:gs>
              </a:gsLst>
              <a:path path="shape">
                <a:fillToRect l="50000" t="50000" r="50000" b="50000"/>
              </a:path>
            </a:gradFill>
            <a:ln w="9525">
              <a:noFill/>
              <a:round/>
              <a:headEnd/>
              <a:tailEnd/>
            </a:ln>
            <a:effectLst/>
          </p:spPr>
          <p:txBody>
            <a:bodyPr wrap="none" anchor="ctr"/>
            <a:lstStyle/>
            <a:p>
              <a:endParaRPr lang="en-US"/>
            </a:p>
          </p:txBody>
        </p:sp>
        <p:sp>
          <p:nvSpPr>
            <p:cNvPr id="1044" name="Oval 20"/>
            <p:cNvSpPr>
              <a:spLocks noChangeArrowheads="1"/>
            </p:cNvSpPr>
            <p:nvPr userDrawn="1"/>
          </p:nvSpPr>
          <p:spPr bwMode="gray">
            <a:xfrm>
              <a:off x="4752" y="1200"/>
              <a:ext cx="192" cy="192"/>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grpSp>
        <p:nvGrpSpPr>
          <p:cNvPr id="1045" name="Group 21"/>
          <p:cNvGrpSpPr>
            <a:grpSpLocks/>
          </p:cNvGrpSpPr>
          <p:nvPr/>
        </p:nvGrpSpPr>
        <p:grpSpPr bwMode="auto">
          <a:xfrm>
            <a:off x="8153400" y="53975"/>
            <a:ext cx="609600" cy="592138"/>
            <a:chOff x="4992" y="816"/>
            <a:chExt cx="576" cy="576"/>
          </a:xfrm>
        </p:grpSpPr>
        <p:sp>
          <p:nvSpPr>
            <p:cNvPr id="1046" name="Oval 22"/>
            <p:cNvSpPr>
              <a:spLocks noChangeArrowheads="1"/>
            </p:cNvSpPr>
            <p:nvPr userDrawn="1"/>
          </p:nvSpPr>
          <p:spPr bwMode="gray">
            <a:xfrm>
              <a:off x="4992" y="816"/>
              <a:ext cx="576" cy="576"/>
            </a:xfrm>
            <a:prstGeom prst="ellipse">
              <a:avLst/>
            </a:prstGeom>
            <a:solidFill>
              <a:schemeClr val="accent1">
                <a:alpha val="53000"/>
              </a:schemeClr>
            </a:solidFill>
            <a:ln w="9525">
              <a:noFill/>
              <a:round/>
              <a:headEnd/>
              <a:tailEnd/>
            </a:ln>
            <a:effectLst/>
          </p:spPr>
          <p:txBody>
            <a:bodyPr wrap="none" anchor="ctr"/>
            <a:lstStyle/>
            <a:p>
              <a:endParaRPr lang="en-US"/>
            </a:p>
          </p:txBody>
        </p:sp>
        <p:sp>
          <p:nvSpPr>
            <p:cNvPr id="1047" name="Oval 23"/>
            <p:cNvSpPr>
              <a:spLocks noChangeArrowheads="1"/>
            </p:cNvSpPr>
            <p:nvPr userDrawn="1"/>
          </p:nvSpPr>
          <p:spPr bwMode="gray">
            <a:xfrm>
              <a:off x="4992" y="912"/>
              <a:ext cx="480" cy="384"/>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grpSp>
        <p:nvGrpSpPr>
          <p:cNvPr id="1048" name="Group 24"/>
          <p:cNvGrpSpPr>
            <a:grpSpLocks/>
          </p:cNvGrpSpPr>
          <p:nvPr/>
        </p:nvGrpSpPr>
        <p:grpSpPr bwMode="auto">
          <a:xfrm>
            <a:off x="171450" y="819150"/>
            <a:ext cx="720725" cy="762000"/>
            <a:chOff x="4992" y="816"/>
            <a:chExt cx="576" cy="576"/>
          </a:xfrm>
        </p:grpSpPr>
        <p:sp>
          <p:nvSpPr>
            <p:cNvPr id="1049" name="Oval 25"/>
            <p:cNvSpPr>
              <a:spLocks noChangeArrowheads="1"/>
            </p:cNvSpPr>
            <p:nvPr userDrawn="1"/>
          </p:nvSpPr>
          <p:spPr bwMode="gray">
            <a:xfrm>
              <a:off x="4992" y="816"/>
              <a:ext cx="576" cy="576"/>
            </a:xfrm>
            <a:prstGeom prst="ellipse">
              <a:avLst/>
            </a:prstGeom>
            <a:solidFill>
              <a:schemeClr val="tx2">
                <a:alpha val="53000"/>
              </a:schemeClr>
            </a:solidFill>
            <a:ln w="9525">
              <a:noFill/>
              <a:round/>
              <a:headEnd/>
              <a:tailEnd/>
            </a:ln>
            <a:effectLst/>
          </p:spPr>
          <p:txBody>
            <a:bodyPr wrap="none" anchor="ctr"/>
            <a:lstStyle/>
            <a:p>
              <a:endParaRPr lang="en-US"/>
            </a:p>
          </p:txBody>
        </p:sp>
        <p:sp>
          <p:nvSpPr>
            <p:cNvPr id="1050" name="Oval 26"/>
            <p:cNvSpPr>
              <a:spLocks noChangeArrowheads="1"/>
            </p:cNvSpPr>
            <p:nvPr userDrawn="1"/>
          </p:nvSpPr>
          <p:spPr bwMode="gray">
            <a:xfrm>
              <a:off x="4992" y="912"/>
              <a:ext cx="480" cy="384"/>
            </a:xfrm>
            <a:prstGeom prst="ellipse">
              <a:avLst/>
            </a:prstGeom>
            <a:gradFill rotWithShape="1">
              <a:gsLst>
                <a:gs pos="0">
                  <a:schemeClr val="bg1"/>
                </a:gs>
                <a:gs pos="100000">
                  <a:schemeClr val="bg1">
                    <a:gamma/>
                    <a:tint val="34902"/>
                    <a:invGamma/>
                    <a:alpha val="0"/>
                  </a:schemeClr>
                </a:gs>
              </a:gsLst>
              <a:path path="shape">
                <a:fillToRect l="50000" t="50000" r="50000" b="50000"/>
              </a:path>
            </a:gradFill>
            <a:ln w="9525">
              <a:noFill/>
              <a:round/>
              <a:headEnd/>
              <a:tailEnd/>
            </a:ln>
            <a:effectLst/>
          </p:spPr>
          <p:txBody>
            <a:bodyPr wrap="none" anchor="ctr"/>
            <a:lstStyle/>
            <a:p>
              <a:endParaRPr lang="en-US"/>
            </a:p>
          </p:txBody>
        </p:sp>
      </p:grpSp>
      <p:sp>
        <p:nvSpPr>
          <p:cNvPr id="1027" name="Rectangle 3"/>
          <p:cNvSpPr>
            <a:spLocks noGrp="1" noChangeArrowheads="1"/>
          </p:cNvSpPr>
          <p:nvPr>
            <p:ph type="body" idx="1"/>
          </p:nvPr>
        </p:nvSpPr>
        <p:spPr bwMode="auto">
          <a:xfrm>
            <a:off x="457200" y="18288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400800"/>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109C174-E855-4E15-82E5-B435CEF3AE72}" type="slidenum">
              <a:rPr lang="en-US"/>
              <a:pPr/>
              <a:t>‹#›</a:t>
            </a:fld>
            <a:endParaRPr lang="en-US"/>
          </a:p>
        </p:txBody>
      </p:sp>
      <p:sp>
        <p:nvSpPr>
          <p:cNvPr id="1026" name="Rectangle 2"/>
          <p:cNvSpPr>
            <a:spLocks noGrp="1" noChangeArrowheads="1"/>
          </p:cNvSpPr>
          <p:nvPr>
            <p:ph type="title"/>
          </p:nvPr>
        </p:nvSpPr>
        <p:spPr bwMode="white">
          <a:xfrm>
            <a:off x="914400" y="685800"/>
            <a:ext cx="7391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1" fontAlgn="base" hangingPunct="1">
        <a:spcBef>
          <a:spcPct val="0"/>
        </a:spcBef>
        <a:spcAft>
          <a:spcPct val="0"/>
        </a:spcAft>
        <a:defRPr sz="3600" b="1">
          <a:solidFill>
            <a:schemeClr val="bg1"/>
          </a:solidFill>
          <a:latin typeface="+mj-lt"/>
          <a:ea typeface="+mj-ea"/>
          <a:cs typeface="+mj-cs"/>
        </a:defRPr>
      </a:lvl1pPr>
      <a:lvl2pPr algn="ctr" rtl="0" eaLnBrk="1" fontAlgn="base" hangingPunct="1">
        <a:spcBef>
          <a:spcPct val="0"/>
        </a:spcBef>
        <a:spcAft>
          <a:spcPct val="0"/>
        </a:spcAft>
        <a:defRPr sz="3600" b="1">
          <a:solidFill>
            <a:schemeClr val="bg1"/>
          </a:solidFill>
          <a:latin typeface="Arial" charset="0"/>
        </a:defRPr>
      </a:lvl2pPr>
      <a:lvl3pPr algn="ctr" rtl="0" eaLnBrk="1" fontAlgn="base" hangingPunct="1">
        <a:spcBef>
          <a:spcPct val="0"/>
        </a:spcBef>
        <a:spcAft>
          <a:spcPct val="0"/>
        </a:spcAft>
        <a:defRPr sz="3600" b="1">
          <a:solidFill>
            <a:schemeClr val="bg1"/>
          </a:solidFill>
          <a:latin typeface="Arial" charset="0"/>
        </a:defRPr>
      </a:lvl3pPr>
      <a:lvl4pPr algn="ctr" rtl="0" eaLnBrk="1" fontAlgn="base" hangingPunct="1">
        <a:spcBef>
          <a:spcPct val="0"/>
        </a:spcBef>
        <a:spcAft>
          <a:spcPct val="0"/>
        </a:spcAft>
        <a:defRPr sz="3600" b="1">
          <a:solidFill>
            <a:schemeClr val="bg1"/>
          </a:solidFill>
          <a:latin typeface="Arial" charset="0"/>
        </a:defRPr>
      </a:lvl4pPr>
      <a:lvl5pPr algn="ctr"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chemeClr val="bg1"/>
          </a:solidFill>
          <a:latin typeface="Arial" charset="0"/>
        </a:defRPr>
      </a:lvl6pPr>
      <a:lvl7pPr marL="914400" algn="ctr" rtl="0" eaLnBrk="1" fontAlgn="base" hangingPunct="1">
        <a:spcBef>
          <a:spcPct val="0"/>
        </a:spcBef>
        <a:spcAft>
          <a:spcPct val="0"/>
        </a:spcAft>
        <a:defRPr sz="3600" b="1">
          <a:solidFill>
            <a:schemeClr val="bg1"/>
          </a:solidFill>
          <a:latin typeface="Arial" charset="0"/>
        </a:defRPr>
      </a:lvl7pPr>
      <a:lvl8pPr marL="1371600" algn="ctr" rtl="0" eaLnBrk="1" fontAlgn="base" hangingPunct="1">
        <a:spcBef>
          <a:spcPct val="0"/>
        </a:spcBef>
        <a:spcAft>
          <a:spcPct val="0"/>
        </a:spcAft>
        <a:defRPr sz="3600" b="1">
          <a:solidFill>
            <a:schemeClr val="bg1"/>
          </a:solidFill>
          <a:latin typeface="Arial" charset="0"/>
        </a:defRPr>
      </a:lvl8pPr>
      <a:lvl9pPr marL="1828800" algn="ctr" rtl="0" eaLnBrk="1" fontAlgn="base" hangingPunct="1">
        <a:spcBef>
          <a:spcPct val="0"/>
        </a:spcBef>
        <a:spcAft>
          <a:spcPct val="0"/>
        </a:spcAft>
        <a:defRPr sz="3600" b="1">
          <a:solidFill>
            <a:schemeClr val="bg1"/>
          </a:solidFill>
          <a:latin typeface="Arial"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2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package" Target="../embeddings/Microsoft_PowerPoint_Slide1.sldx"/></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70"/>
          </a:xfrm>
        </p:spPr>
        <p:txBody>
          <a:bodyPr/>
          <a:lstStyle/>
          <a:p>
            <a:pPr rtl="1"/>
            <a:r>
              <a:rPr lang="fa-IR" sz="4800" dirty="0" smtClean="0">
                <a:solidFill>
                  <a:schemeClr val="tx1"/>
                </a:solidFill>
                <a:latin typeface="IranNastaliq" pitchFamily="18" charset="0"/>
                <a:cs typeface="IranNastaliq" pitchFamily="18" charset="0"/>
              </a:rPr>
              <a:t>آشنایی با انواع سیستم های آبیاری </a:t>
            </a:r>
            <a:endParaRPr lang="en-US" sz="4800" dirty="0">
              <a:solidFill>
                <a:schemeClr val="tx1"/>
              </a:solidFill>
              <a:latin typeface="IranNastaliq" pitchFamily="18" charset="0"/>
              <a:cs typeface="IranNastaliq" pitchFamily="18" charset="0"/>
            </a:endParaRPr>
          </a:p>
        </p:txBody>
      </p:sp>
      <p:pic>
        <p:nvPicPr>
          <p:cNvPr id="3" name="Picture 2" descr="6907irrigation_pivot.jpg"/>
          <p:cNvPicPr>
            <a:picLocks noChangeAspect="1"/>
          </p:cNvPicPr>
          <p:nvPr/>
        </p:nvPicPr>
        <p:blipFill>
          <a:blip r:embed="rId2"/>
          <a:stretch>
            <a:fillRect/>
          </a:stretch>
        </p:blipFill>
        <p:spPr>
          <a:xfrm>
            <a:off x="1" y="4289926"/>
            <a:ext cx="3857620" cy="2568073"/>
          </a:xfrm>
          <a:prstGeom prst="rect">
            <a:avLst/>
          </a:prstGeom>
        </p:spPr>
      </p:pic>
      <p:pic>
        <p:nvPicPr>
          <p:cNvPr id="4" name="Picture 3" descr="Irrigation_clip_image001.jpg"/>
          <p:cNvPicPr>
            <a:picLocks noChangeAspect="1"/>
          </p:cNvPicPr>
          <p:nvPr/>
        </p:nvPicPr>
        <p:blipFill>
          <a:blip r:embed="rId3"/>
          <a:stretch>
            <a:fillRect/>
          </a:stretch>
        </p:blipFill>
        <p:spPr>
          <a:xfrm>
            <a:off x="5119357" y="4000504"/>
            <a:ext cx="4024643" cy="2857496"/>
          </a:xfrm>
          <a:prstGeom prst="rect">
            <a:avLst/>
          </a:prstGeom>
        </p:spPr>
      </p:pic>
      <p:pic>
        <p:nvPicPr>
          <p:cNvPr id="3074" name="Picture 2" descr="C:\Users\Asadi\Desktop\IrrigationMethodPhoto\Irrigation_clip_image005.jpg"/>
          <p:cNvPicPr>
            <a:picLocks noChangeAspect="1" noChangeArrowheads="1"/>
          </p:cNvPicPr>
          <p:nvPr/>
        </p:nvPicPr>
        <p:blipFill>
          <a:blip r:embed="rId4"/>
          <a:srcRect/>
          <a:stretch>
            <a:fillRect/>
          </a:stretch>
        </p:blipFill>
        <p:spPr bwMode="auto">
          <a:xfrm>
            <a:off x="0" y="1428736"/>
            <a:ext cx="3786182" cy="2624513"/>
          </a:xfrm>
          <a:prstGeom prst="rect">
            <a:avLst/>
          </a:prstGeom>
          <a:noFill/>
        </p:spPr>
      </p:pic>
      <p:sp>
        <p:nvSpPr>
          <p:cNvPr id="7" name="TextBox 6"/>
          <p:cNvSpPr txBox="1"/>
          <p:nvPr/>
        </p:nvSpPr>
        <p:spPr>
          <a:xfrm>
            <a:off x="3786182" y="1571612"/>
            <a:ext cx="5143504" cy="830997"/>
          </a:xfrm>
          <a:prstGeom prst="rect">
            <a:avLst/>
          </a:prstGeom>
          <a:noFill/>
        </p:spPr>
        <p:txBody>
          <a:bodyPr wrap="square" rtlCol="0">
            <a:spAutoFit/>
          </a:bodyPr>
          <a:lstStyle/>
          <a:p>
            <a:pPr algn="just" rtl="1"/>
            <a:r>
              <a:rPr lang="fa-IR" sz="2400" dirty="0" smtClean="0">
                <a:latin typeface="IranNastaliq" pitchFamily="18" charset="0"/>
                <a:cs typeface="IranNastaliq" pitchFamily="18" charset="0"/>
              </a:rPr>
              <a:t>اولين گام براي حركت به سمت مصرف بهينه آب در كشور، عبارت از ايجاد سيستم هاي توزيع و پخش كارآمد آب مي باشد</a:t>
            </a:r>
            <a:endParaRPr lang="en-US" sz="2400" dirty="0">
              <a:latin typeface="IranNastaliq" pitchFamily="18" charset="0"/>
              <a:cs typeface="IranNastaliq"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563563"/>
          </a:xfrm>
        </p:spPr>
        <p:txBody>
          <a:bodyPr/>
          <a:lstStyle/>
          <a:p>
            <a:pPr rtl="1"/>
            <a:r>
              <a:rPr lang="fa-IR" sz="3200" dirty="0" smtClean="0">
                <a:solidFill>
                  <a:srgbClr val="C00000"/>
                </a:solidFill>
                <a:latin typeface="IranNastaliq" pitchFamily="18" charset="0"/>
                <a:cs typeface="IranNastaliq" pitchFamily="18" charset="0"/>
              </a:rPr>
              <a:t>آبياري فارو یا جويچه اي </a:t>
            </a:r>
            <a:r>
              <a:rPr lang="fa-IR" sz="2400" dirty="0" smtClean="0">
                <a:solidFill>
                  <a:srgbClr val="C00000"/>
                </a:solidFill>
                <a:latin typeface="IranNastaliq" pitchFamily="18" charset="0"/>
                <a:cs typeface="IranNastaliq" pitchFamily="18" charset="0"/>
              </a:rPr>
              <a:t>(</a:t>
            </a:r>
            <a:r>
              <a:rPr lang="en-US" sz="2400" dirty="0" smtClean="0">
                <a:solidFill>
                  <a:srgbClr val="C00000"/>
                </a:solidFill>
                <a:latin typeface="IranNastaliq" pitchFamily="18" charset="0"/>
                <a:cs typeface="IranNastaliq" pitchFamily="18" charset="0"/>
              </a:rPr>
              <a:t>Furrow Irrigation</a:t>
            </a:r>
            <a:r>
              <a:rPr lang="fa-IR" sz="2400" dirty="0" smtClean="0">
                <a:solidFill>
                  <a:srgbClr val="C00000"/>
                </a:solidFill>
                <a:latin typeface="IranNastaliq" pitchFamily="18" charset="0"/>
                <a:cs typeface="IranNastaliq" pitchFamily="18" charset="0"/>
              </a:rPr>
              <a:t>)</a:t>
            </a:r>
            <a:endParaRPr lang="en-US" sz="2800" dirty="0">
              <a:solidFill>
                <a:srgbClr val="C00000"/>
              </a:solidFill>
              <a:latin typeface="IranNastaliq" pitchFamily="18" charset="0"/>
              <a:cs typeface="IranNastaliq" pitchFamily="18" charset="0"/>
            </a:endParaRPr>
          </a:p>
        </p:txBody>
      </p:sp>
      <p:pic>
        <p:nvPicPr>
          <p:cNvPr id="4" name="Picture 3"/>
          <p:cNvPicPr/>
          <p:nvPr/>
        </p:nvPicPr>
        <p:blipFill>
          <a:blip r:embed="rId2"/>
          <a:srcRect/>
          <a:stretch>
            <a:fillRect/>
          </a:stretch>
        </p:blipFill>
        <p:spPr bwMode="auto">
          <a:xfrm>
            <a:off x="0" y="4929198"/>
            <a:ext cx="3000364" cy="1928802"/>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6267432" y="4910126"/>
            <a:ext cx="2876568" cy="1947874"/>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0" y="1571612"/>
            <a:ext cx="2928958" cy="1928826"/>
          </a:xfrm>
          <a:prstGeom prst="rect">
            <a:avLst/>
          </a:prstGeom>
          <a:noFill/>
          <a:ln w="9525">
            <a:noFill/>
            <a:miter lim="800000"/>
            <a:headEnd/>
            <a:tailEnd/>
          </a:ln>
        </p:spPr>
      </p:pic>
      <p:pic>
        <p:nvPicPr>
          <p:cNvPr id="7" name="Picture 6"/>
          <p:cNvPicPr/>
          <p:nvPr/>
        </p:nvPicPr>
        <p:blipFill>
          <a:blip r:embed="rId5"/>
          <a:srcRect/>
          <a:stretch>
            <a:fillRect/>
          </a:stretch>
        </p:blipFill>
        <p:spPr bwMode="auto">
          <a:xfrm>
            <a:off x="6286480" y="1714488"/>
            <a:ext cx="2857520" cy="2143140"/>
          </a:xfrm>
          <a:prstGeom prst="rect">
            <a:avLst/>
          </a:prstGeom>
          <a:noFill/>
          <a:ln w="9525">
            <a:noFill/>
            <a:miter lim="800000"/>
            <a:headEnd/>
            <a:tailEnd/>
          </a:ln>
        </p:spPr>
      </p:pic>
      <p:pic>
        <p:nvPicPr>
          <p:cNvPr id="8" name="Picture 7" descr="3"/>
          <p:cNvPicPr/>
          <p:nvPr/>
        </p:nvPicPr>
        <p:blipFill>
          <a:blip r:embed="rId6"/>
          <a:srcRect/>
          <a:stretch>
            <a:fillRect/>
          </a:stretch>
        </p:blipFill>
        <p:spPr bwMode="auto">
          <a:xfrm>
            <a:off x="3357554" y="3143248"/>
            <a:ext cx="2168194" cy="1528877"/>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6" descr="flow met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 3"/>
          <p:cNvGrpSpPr>
            <a:grpSpLocks/>
          </p:cNvGrpSpPr>
          <p:nvPr/>
        </p:nvGrpSpPr>
        <p:grpSpPr bwMode="auto">
          <a:xfrm>
            <a:off x="286040" y="928670"/>
            <a:ext cx="8357926" cy="5014930"/>
            <a:chOff x="151" y="1260"/>
            <a:chExt cx="4937" cy="2484"/>
          </a:xfrm>
        </p:grpSpPr>
        <p:sp>
          <p:nvSpPr>
            <p:cNvPr id="64516" name="Freeform 4"/>
            <p:cNvSpPr>
              <a:spLocks noEditPoints="1"/>
            </p:cNvSpPr>
            <p:nvPr/>
          </p:nvSpPr>
          <p:spPr bwMode="gray">
            <a:xfrm rot="-1358056">
              <a:off x="877" y="1765"/>
              <a:ext cx="3839" cy="1527"/>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w="0">
              <a:noFill/>
              <a:prstDash val="solid"/>
              <a:round/>
              <a:headEnd/>
              <a:tailEnd/>
            </a:ln>
          </p:spPr>
          <p:txBody>
            <a:bodyPr/>
            <a:lstStyle/>
            <a:p>
              <a:endParaRPr lang="en-US"/>
            </a:p>
          </p:txBody>
        </p:sp>
        <p:sp>
          <p:nvSpPr>
            <p:cNvPr id="64517" name="Oval 5"/>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18" name="Oval 6"/>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19" name="Oval 7"/>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0" name="Oval 8"/>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1" name="Oval 9"/>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2" name="Oval 10"/>
            <p:cNvSpPr>
              <a:spLocks noChangeArrowheads="1"/>
            </p:cNvSpPr>
            <p:nvPr/>
          </p:nvSpPr>
          <p:spPr bwMode="gray">
            <a:xfrm>
              <a:off x="2303" y="1296"/>
              <a:ext cx="824"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3" name="Oval 11"/>
            <p:cNvSpPr>
              <a:spLocks noChangeArrowheads="1"/>
            </p:cNvSpPr>
            <p:nvPr/>
          </p:nvSpPr>
          <p:spPr bwMode="gray">
            <a:xfrm>
              <a:off x="868" y="2126"/>
              <a:ext cx="850"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4" name="Oval 12"/>
            <p:cNvSpPr>
              <a:spLocks noChangeArrowheads="1"/>
            </p:cNvSpPr>
            <p:nvPr/>
          </p:nvSpPr>
          <p:spPr bwMode="gray">
            <a:xfrm>
              <a:off x="1332" y="3050"/>
              <a:ext cx="880"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5" name="Oval 13"/>
            <p:cNvSpPr>
              <a:spLocks noChangeArrowheads="1"/>
            </p:cNvSpPr>
            <p:nvPr/>
          </p:nvSpPr>
          <p:spPr bwMode="gray">
            <a:xfrm>
              <a:off x="3048" y="2707"/>
              <a:ext cx="858" cy="694"/>
            </a:xfrm>
            <a:prstGeom prst="ellipse">
              <a:avLst/>
            </a:prstGeom>
            <a:gradFill rotWithShape="1">
              <a:gsLst>
                <a:gs pos="0">
                  <a:srgbClr val="692AA2"/>
                </a:gs>
                <a:gs pos="100000">
                  <a:srgbClr val="692AA2">
                    <a:gamma/>
                    <a:shade val="35686"/>
                    <a:invGamma/>
                  </a:srgbClr>
                </a:gs>
              </a:gsLst>
              <a:path path="shape">
                <a:fillToRect l="50000" t="50000" r="50000" b="50000"/>
              </a:path>
            </a:gradFill>
            <a:ln w="9525">
              <a:noFill/>
              <a:round/>
              <a:headEnd/>
              <a:tailEnd/>
            </a:ln>
            <a:effectLst/>
          </p:spPr>
          <p:txBody>
            <a:bodyPr wrap="none" anchor="ctr"/>
            <a:lstStyle/>
            <a:p>
              <a:pPr algn="ctr"/>
              <a:endParaRPr lang="en-US"/>
            </a:p>
          </p:txBody>
        </p:sp>
        <p:sp>
          <p:nvSpPr>
            <p:cNvPr id="64526" name="Oval 14"/>
            <p:cNvSpPr>
              <a:spLocks noChangeArrowheads="1"/>
            </p:cNvSpPr>
            <p:nvPr/>
          </p:nvSpPr>
          <p:spPr bwMode="gray">
            <a:xfrm>
              <a:off x="3906" y="1420"/>
              <a:ext cx="846"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p:spPr>
          <p:txBody>
            <a:bodyPr wrap="none" anchor="ctr"/>
            <a:lstStyle/>
            <a:p>
              <a:pPr algn="ctr"/>
              <a:endParaRPr lang="en-US" b="1"/>
            </a:p>
          </p:txBody>
        </p:sp>
        <p:sp>
          <p:nvSpPr>
            <p:cNvPr id="64527" name="Text Box 15"/>
            <p:cNvSpPr txBox="1">
              <a:spLocks noChangeArrowheads="1"/>
            </p:cNvSpPr>
            <p:nvPr/>
          </p:nvSpPr>
          <p:spPr bwMode="gray">
            <a:xfrm>
              <a:off x="953" y="2357"/>
              <a:ext cx="646" cy="259"/>
            </a:xfrm>
            <a:prstGeom prst="rect">
              <a:avLst/>
            </a:prstGeom>
            <a:noFill/>
            <a:ln w="9525">
              <a:noFill/>
              <a:miter lim="800000"/>
              <a:headEnd/>
              <a:tailEnd/>
            </a:ln>
            <a:effectLst/>
          </p:spPr>
          <p:txBody>
            <a:bodyPr wrap="square">
              <a:spAutoFit/>
            </a:bodyPr>
            <a:lstStyle/>
            <a:p>
              <a:pPr algn="l" rtl="1" eaLnBrk="0" hangingPunct="0"/>
              <a:r>
                <a:rPr lang="fa-IR" sz="2800" b="1" dirty="0" smtClean="0">
                  <a:solidFill>
                    <a:srgbClr val="FFFF00"/>
                  </a:solidFill>
                  <a:latin typeface="IranNastaliq" pitchFamily="18" charset="0"/>
                  <a:cs typeface="IranNastaliq" pitchFamily="18" charset="0"/>
                </a:rPr>
                <a:t>شکل مزرعه</a:t>
              </a:r>
              <a:endParaRPr lang="en-US" sz="2800" b="1" dirty="0">
                <a:solidFill>
                  <a:srgbClr val="FFFF00"/>
                </a:solidFill>
                <a:latin typeface="IranNastaliq" pitchFamily="18" charset="0"/>
                <a:cs typeface="IranNastaliq" pitchFamily="18" charset="0"/>
              </a:endParaRPr>
            </a:p>
          </p:txBody>
        </p:sp>
        <p:sp>
          <p:nvSpPr>
            <p:cNvPr id="64528" name="Text Box 16"/>
            <p:cNvSpPr txBox="1">
              <a:spLocks noChangeArrowheads="1"/>
            </p:cNvSpPr>
            <p:nvPr/>
          </p:nvSpPr>
          <p:spPr bwMode="gray">
            <a:xfrm>
              <a:off x="2387" y="1545"/>
              <a:ext cx="663" cy="259"/>
            </a:xfrm>
            <a:prstGeom prst="rect">
              <a:avLst/>
            </a:prstGeom>
            <a:noFill/>
            <a:ln w="9525">
              <a:noFill/>
              <a:miter lim="800000"/>
              <a:headEnd/>
              <a:tailEnd/>
            </a:ln>
            <a:effectLst/>
          </p:spPr>
          <p:txBody>
            <a:bodyPr wrap="square">
              <a:spAutoFit/>
            </a:bodyPr>
            <a:lstStyle/>
            <a:p>
              <a:pPr algn="ctr" rtl="1" eaLnBrk="0" hangingPunct="0"/>
              <a:r>
                <a:rPr lang="fa-IR" sz="2800" b="1" dirty="0" smtClean="0">
                  <a:solidFill>
                    <a:srgbClr val="FFFF00"/>
                  </a:solidFill>
                  <a:latin typeface="IranNastaliq" pitchFamily="18" charset="0"/>
                  <a:cs typeface="IranNastaliq" pitchFamily="18" charset="0"/>
                </a:rPr>
                <a:t>نوع خاک</a:t>
              </a:r>
              <a:endParaRPr lang="en-US" sz="2800" b="1" dirty="0">
                <a:solidFill>
                  <a:srgbClr val="FFFF00"/>
                </a:solidFill>
                <a:latin typeface="IranNastaliq" pitchFamily="18" charset="0"/>
                <a:cs typeface="IranNastaliq" pitchFamily="18" charset="0"/>
              </a:endParaRPr>
            </a:p>
          </p:txBody>
        </p:sp>
        <p:sp>
          <p:nvSpPr>
            <p:cNvPr id="64529" name="Text Box 17"/>
            <p:cNvSpPr txBox="1">
              <a:spLocks noChangeArrowheads="1"/>
            </p:cNvSpPr>
            <p:nvPr/>
          </p:nvSpPr>
          <p:spPr bwMode="gray">
            <a:xfrm>
              <a:off x="3991" y="1614"/>
              <a:ext cx="703" cy="290"/>
            </a:xfrm>
            <a:prstGeom prst="rect">
              <a:avLst/>
            </a:prstGeom>
            <a:noFill/>
            <a:ln w="9525">
              <a:noFill/>
              <a:miter lim="800000"/>
              <a:headEnd/>
              <a:tailEnd/>
            </a:ln>
            <a:effectLst/>
          </p:spPr>
          <p:txBody>
            <a:bodyPr wrap="square">
              <a:spAutoFit/>
            </a:bodyPr>
            <a:lstStyle/>
            <a:p>
              <a:pPr algn="ctr" rtl="1" eaLnBrk="0" hangingPunct="0"/>
              <a:r>
                <a:rPr lang="fa-IR" sz="3200" b="1" dirty="0" smtClean="0">
                  <a:solidFill>
                    <a:srgbClr val="FFFF00"/>
                  </a:solidFill>
                  <a:latin typeface="IranNastaliq" pitchFamily="18" charset="0"/>
                  <a:cs typeface="IranNastaliq" pitchFamily="18" charset="0"/>
                </a:rPr>
                <a:t>توپوگرافی</a:t>
              </a:r>
              <a:endParaRPr lang="en-US" sz="3200" b="1" dirty="0">
                <a:solidFill>
                  <a:srgbClr val="FFFF00"/>
                </a:solidFill>
                <a:latin typeface="IranNastaliq" pitchFamily="18" charset="0"/>
                <a:cs typeface="IranNastaliq" pitchFamily="18" charset="0"/>
              </a:endParaRPr>
            </a:p>
          </p:txBody>
        </p:sp>
        <p:sp>
          <p:nvSpPr>
            <p:cNvPr id="64530" name="Text Box 18"/>
            <p:cNvSpPr txBox="1">
              <a:spLocks noChangeArrowheads="1"/>
            </p:cNvSpPr>
            <p:nvPr/>
          </p:nvSpPr>
          <p:spPr bwMode="gray">
            <a:xfrm>
              <a:off x="3105" y="2923"/>
              <a:ext cx="771" cy="259"/>
            </a:xfrm>
            <a:prstGeom prst="rect">
              <a:avLst/>
            </a:prstGeom>
            <a:noFill/>
            <a:ln w="9525">
              <a:noFill/>
              <a:miter lim="800000"/>
              <a:headEnd/>
              <a:tailEnd/>
            </a:ln>
            <a:effectLst/>
          </p:spPr>
          <p:txBody>
            <a:bodyPr wrap="none">
              <a:spAutoFit/>
            </a:bodyPr>
            <a:lstStyle/>
            <a:p>
              <a:pPr eaLnBrk="0" hangingPunct="0"/>
              <a:r>
                <a:rPr lang="fa-IR" sz="2800" b="1" dirty="0" smtClean="0">
                  <a:solidFill>
                    <a:srgbClr val="FFFF00"/>
                  </a:solidFill>
                  <a:latin typeface="IranNastaliq" pitchFamily="18" charset="0"/>
                  <a:cs typeface="IranNastaliq" pitchFamily="18" charset="0"/>
                </a:rPr>
                <a:t>نیروی انسانی</a:t>
              </a:r>
              <a:endParaRPr lang="en-US" sz="2800" b="1" dirty="0">
                <a:solidFill>
                  <a:srgbClr val="FFFF00"/>
                </a:solidFill>
                <a:latin typeface="IranNastaliq" pitchFamily="18" charset="0"/>
                <a:cs typeface="IranNastaliq" pitchFamily="18" charset="0"/>
              </a:endParaRPr>
            </a:p>
          </p:txBody>
        </p:sp>
        <p:sp>
          <p:nvSpPr>
            <p:cNvPr id="64531" name="Text Box 19"/>
            <p:cNvSpPr txBox="1">
              <a:spLocks noChangeArrowheads="1"/>
            </p:cNvSpPr>
            <p:nvPr/>
          </p:nvSpPr>
          <p:spPr bwMode="gray">
            <a:xfrm>
              <a:off x="1543" y="3242"/>
              <a:ext cx="487" cy="259"/>
            </a:xfrm>
            <a:prstGeom prst="rect">
              <a:avLst/>
            </a:prstGeom>
            <a:noFill/>
            <a:ln w="9525">
              <a:noFill/>
              <a:miter lim="800000"/>
              <a:headEnd/>
              <a:tailEnd/>
            </a:ln>
            <a:effectLst/>
          </p:spPr>
          <p:txBody>
            <a:bodyPr wrap="none">
              <a:spAutoFit/>
            </a:bodyPr>
            <a:lstStyle/>
            <a:p>
              <a:pPr eaLnBrk="0" hangingPunct="0"/>
              <a:r>
                <a:rPr lang="fa-IR" sz="2800" b="1" dirty="0" smtClean="0">
                  <a:solidFill>
                    <a:srgbClr val="FFFF00"/>
                  </a:solidFill>
                  <a:latin typeface="IranNastaliq" pitchFamily="18" charset="0"/>
                  <a:cs typeface="IranNastaliq" pitchFamily="18" charset="0"/>
                </a:rPr>
                <a:t>نوع گیاه</a:t>
              </a:r>
              <a:endParaRPr lang="en-US" sz="2800" b="1" dirty="0">
                <a:solidFill>
                  <a:srgbClr val="FFFF00"/>
                </a:solidFill>
                <a:latin typeface="IranNastaliq" pitchFamily="18" charset="0"/>
                <a:cs typeface="IranNastaliq" pitchFamily="18" charset="0"/>
              </a:endParaRPr>
            </a:p>
          </p:txBody>
        </p:sp>
        <p:sp>
          <p:nvSpPr>
            <p:cNvPr id="64532" name="Text Box 20"/>
            <p:cNvSpPr txBox="1">
              <a:spLocks noChangeArrowheads="1"/>
            </p:cNvSpPr>
            <p:nvPr/>
          </p:nvSpPr>
          <p:spPr bwMode="gray">
            <a:xfrm>
              <a:off x="1935" y="2340"/>
              <a:ext cx="1800" cy="229"/>
            </a:xfrm>
            <a:prstGeom prst="rect">
              <a:avLst/>
            </a:prstGeom>
            <a:noFill/>
            <a:ln w="9525">
              <a:noFill/>
              <a:miter lim="800000"/>
              <a:headEnd/>
              <a:tailEnd/>
            </a:ln>
            <a:effectLst/>
          </p:spPr>
          <p:txBody>
            <a:bodyPr wrap="square">
              <a:spAutoFit/>
            </a:bodyPr>
            <a:lstStyle/>
            <a:p>
              <a:pPr algn="r" rtl="1"/>
              <a:r>
                <a:rPr lang="fa-IR" sz="2400" b="1" dirty="0" smtClean="0">
                  <a:solidFill>
                    <a:srgbClr val="FF0000"/>
                  </a:solidFill>
                  <a:latin typeface="IranNastaliq" pitchFamily="18" charset="0"/>
                  <a:cs typeface="IranNastaliq" pitchFamily="18" charset="0"/>
                </a:rPr>
                <a:t>عوامل موثر در انتخاب نوع سیستم آبیاری </a:t>
              </a:r>
              <a:endParaRPr lang="en-US" sz="2400" dirty="0">
                <a:solidFill>
                  <a:srgbClr val="FF0000"/>
                </a:solidFill>
                <a:latin typeface="IranNastaliq" pitchFamily="18" charset="0"/>
                <a:cs typeface="IranNastaliq" pitchFamily="18" charset="0"/>
              </a:endParaRPr>
            </a:p>
          </p:txBody>
        </p:sp>
        <p:sp>
          <p:nvSpPr>
            <p:cNvPr id="64533" name="Line 21"/>
            <p:cNvSpPr>
              <a:spLocks noChangeShapeType="1"/>
            </p:cNvSpPr>
            <p:nvPr/>
          </p:nvSpPr>
          <p:spPr bwMode="gray">
            <a:xfrm>
              <a:off x="1639" y="1545"/>
              <a:ext cx="1025" cy="788"/>
            </a:xfrm>
            <a:prstGeom prst="line">
              <a:avLst/>
            </a:prstGeom>
            <a:noFill/>
            <a:ln w="9525">
              <a:solidFill>
                <a:schemeClr val="tx1"/>
              </a:solidFill>
              <a:round/>
              <a:headEnd/>
              <a:tailEnd type="triangle" w="med" len="med"/>
            </a:ln>
            <a:effectLst/>
          </p:spPr>
          <p:txBody>
            <a:bodyPr wrap="none" anchor="ctr"/>
            <a:lstStyle/>
            <a:p>
              <a:endParaRPr lang="en-US"/>
            </a:p>
          </p:txBody>
        </p:sp>
        <p:cxnSp>
          <p:nvCxnSpPr>
            <p:cNvPr id="64534" name="AutoShape 22"/>
            <p:cNvCxnSpPr>
              <a:cxnSpLocks noChangeShapeType="1"/>
            </p:cNvCxnSpPr>
            <p:nvPr/>
          </p:nvCxnSpPr>
          <p:spPr bwMode="gray">
            <a:xfrm flipH="1">
              <a:off x="559" y="1545"/>
              <a:ext cx="1087" cy="0"/>
            </a:xfrm>
            <a:prstGeom prst="straightConnector1">
              <a:avLst/>
            </a:prstGeom>
            <a:noFill/>
            <a:ln w="9525">
              <a:solidFill>
                <a:schemeClr val="tx1"/>
              </a:solidFill>
              <a:round/>
              <a:headEnd/>
              <a:tailEnd/>
            </a:ln>
            <a:effectLst/>
          </p:spPr>
        </p:cxnSp>
        <p:sp>
          <p:nvSpPr>
            <p:cNvPr id="64535" name="Text Box 23"/>
            <p:cNvSpPr txBox="1">
              <a:spLocks noChangeArrowheads="1"/>
            </p:cNvSpPr>
            <p:nvPr/>
          </p:nvSpPr>
          <p:spPr bwMode="gray">
            <a:xfrm>
              <a:off x="151" y="1260"/>
              <a:ext cx="1445" cy="290"/>
            </a:xfrm>
            <a:prstGeom prst="rect">
              <a:avLst/>
            </a:prstGeom>
            <a:noFill/>
            <a:ln w="9525">
              <a:noFill/>
              <a:miter lim="800000"/>
              <a:headEnd/>
              <a:tailEnd/>
            </a:ln>
            <a:effectLst/>
          </p:spPr>
          <p:txBody>
            <a:bodyPr wrap="square">
              <a:spAutoFit/>
            </a:bodyPr>
            <a:lstStyle/>
            <a:p>
              <a:pPr algn="r" eaLnBrk="0" hangingPunct="0"/>
              <a:r>
                <a:rPr lang="fa-IR" sz="3200" b="1" dirty="0" smtClean="0">
                  <a:solidFill>
                    <a:srgbClr val="C00000"/>
                  </a:solidFill>
                  <a:latin typeface="IranNastaliq" pitchFamily="18" charset="0"/>
                  <a:cs typeface="IranNastaliq" pitchFamily="18" charset="0"/>
                </a:rPr>
                <a:t>انتخاب سیستم آبیاری</a:t>
              </a:r>
              <a:endParaRPr lang="en-US" sz="3200" b="1" dirty="0">
                <a:solidFill>
                  <a:srgbClr val="C00000"/>
                </a:solidFill>
                <a:latin typeface="IranNastaliq" pitchFamily="18" charset="0"/>
                <a:cs typeface="IranNastaliq" pitchFamily="18" charset="0"/>
              </a:endParaRP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Grp="1" noChangeArrowheads="1"/>
          </p:cNvSpPr>
          <p:nvPr>
            <p:ph type="title"/>
          </p:nvPr>
        </p:nvSpPr>
        <p:spPr bwMode="auto">
          <a:xfrm>
            <a:off x="914400" y="685800"/>
            <a:ext cx="7391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4000" b="1" i="0" u="none" strike="noStrike" cap="none" normalizeH="0" baseline="0" dirty="0" smtClean="0">
                <a:ln>
                  <a:noFill/>
                </a:ln>
                <a:solidFill>
                  <a:schemeClr val="tx1"/>
                </a:solidFill>
                <a:effectLst/>
                <a:latin typeface="IranNastaliq" pitchFamily="18" charset="0"/>
                <a:ea typeface="Times New Roman" pitchFamily="18" charset="0"/>
                <a:cs typeface="IranNastaliq" pitchFamily="18" charset="0"/>
              </a:rPr>
              <a:t>آشنایی با روشهای نوین آبیاری</a:t>
            </a:r>
            <a:endParaRPr kumimoji="0" lang="fa-IR" sz="4000" b="0" i="0" u="none" strike="noStrike" cap="none" normalizeH="0" baseline="0" dirty="0" smtClean="0">
              <a:ln>
                <a:noFill/>
              </a:ln>
              <a:solidFill>
                <a:schemeClr val="tx1"/>
              </a:solidFill>
              <a:effectLst/>
              <a:latin typeface="IranNastaliq" pitchFamily="18" charset="0"/>
              <a:cs typeface="IranNastaliq" pitchFamily="18" charset="0"/>
            </a:endParaRPr>
          </a:p>
        </p:txBody>
      </p:sp>
      <p:sp>
        <p:nvSpPr>
          <p:cNvPr id="41985" name="Rectangle 1"/>
          <p:cNvSpPr>
            <a:spLocks noChangeArrowheads="1"/>
          </p:cNvSpPr>
          <p:nvPr/>
        </p:nvSpPr>
        <p:spPr bwMode="auto">
          <a:xfrm>
            <a:off x="1285852" y="2071678"/>
            <a:ext cx="364333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یکی از شیوه هایی که می تواند در استفاده هر چه بهتر آب مورد استفاده قرار گیرد استفاده از شیوه های نوین آبیاری است. یکی از این شیوه ها که در دهه های اخیر به طور گسترده ای رواج یافته "آبیاری تحت فشار ” می باشد</a:t>
            </a:r>
            <a:r>
              <a:rPr kumimoji="0" lang="ar-SA" sz="2800" b="1"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a:t>
            </a:r>
            <a:endParaRPr kumimoji="0" lang="ar-SA" sz="3600" b="0" i="0" u="none" strike="noStrike" cap="none" normalizeH="0" baseline="0" dirty="0" smtClean="0">
              <a:ln>
                <a:noFill/>
              </a:ln>
              <a:solidFill>
                <a:schemeClr val="tx1"/>
              </a:solidFill>
              <a:effectLst/>
              <a:latin typeface="Arial" pitchFamily="34" charset="0"/>
              <a:cs typeface="B Lotus" pitchFamily="2" charset="-78"/>
            </a:endParaRPr>
          </a:p>
        </p:txBody>
      </p:sp>
      <p:pic>
        <p:nvPicPr>
          <p:cNvPr id="5" name="Picture 4" descr="irrigation.jpg"/>
          <p:cNvPicPr>
            <a:picLocks noChangeAspect="1"/>
          </p:cNvPicPr>
          <p:nvPr/>
        </p:nvPicPr>
        <p:blipFill>
          <a:blip r:embed="rId2"/>
          <a:stretch>
            <a:fillRect/>
          </a:stretch>
        </p:blipFill>
        <p:spPr>
          <a:xfrm>
            <a:off x="0" y="2071678"/>
            <a:ext cx="4974336" cy="3657600"/>
          </a:xfrm>
          <a:prstGeom prst="rect">
            <a:avLst/>
          </a:prstGeom>
        </p:spPr>
      </p:pic>
      <p:grpSp>
        <p:nvGrpSpPr>
          <p:cNvPr id="6" name="Group 18"/>
          <p:cNvGrpSpPr>
            <a:grpSpLocks/>
          </p:cNvGrpSpPr>
          <p:nvPr/>
        </p:nvGrpSpPr>
        <p:grpSpPr bwMode="auto">
          <a:xfrm>
            <a:off x="5572132" y="1357298"/>
            <a:ext cx="3163895" cy="5143512"/>
            <a:chOff x="2208" y="1296"/>
            <a:chExt cx="1363" cy="1994"/>
          </a:xfrm>
        </p:grpSpPr>
        <p:sp>
          <p:nvSpPr>
            <p:cNvPr id="7" name="AutoShape 19"/>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w="9525">
              <a:noFill/>
              <a:round/>
              <a:headEnd/>
              <a:tailEnd/>
            </a:ln>
            <a:effectLst/>
          </p:spPr>
          <p:txBody>
            <a:bodyPr wrap="none" anchor="ctr"/>
            <a:lstStyle/>
            <a:p>
              <a:endParaRPr lang="en-US"/>
            </a:p>
          </p:txBody>
        </p:sp>
        <p:sp>
          <p:nvSpPr>
            <p:cNvPr id="8" name="AutoShape 20"/>
            <p:cNvSpPr>
              <a:spLocks noChangeArrowheads="1"/>
            </p:cNvSpPr>
            <p:nvPr/>
          </p:nvSpPr>
          <p:spPr bwMode="gray">
            <a:xfrm>
              <a:off x="2229" y="1495"/>
              <a:ext cx="1322" cy="1766"/>
            </a:xfrm>
            <a:prstGeom prst="roundRect">
              <a:avLst>
                <a:gd name="adj" fmla="val 16667"/>
              </a:avLst>
            </a:prstGeom>
            <a:solidFill>
              <a:srgbClr val="73E77E"/>
            </a:solidFill>
            <a:ln w="9525">
              <a:noFill/>
              <a:round/>
              <a:headEnd/>
              <a:tailEnd/>
            </a:ln>
            <a:effectLst/>
          </p:spPr>
          <p:txBody>
            <a:bodyPr wrap="none" anchor="ctr"/>
            <a:lstStyle/>
            <a:p>
              <a:endParaRPr lang="en-US"/>
            </a:p>
          </p:txBody>
        </p:sp>
        <p:sp>
          <p:nvSpPr>
            <p:cNvPr id="9" name="AutoShape 21"/>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73E77E">
                    <a:gamma/>
                    <a:tint val="54510"/>
                    <a:invGamma/>
                  </a:srgbClr>
                </a:gs>
              </a:gsLst>
              <a:lin ang="5400000" scaled="1"/>
            </a:gradFill>
            <a:ln w="9525">
              <a:noFill/>
              <a:round/>
              <a:headEnd/>
              <a:tailEnd/>
            </a:ln>
            <a:effectLst/>
          </p:spPr>
          <p:txBody>
            <a:bodyPr wrap="none" anchor="ctr"/>
            <a:lstStyle/>
            <a:p>
              <a:endParaRPr lang="en-US"/>
            </a:p>
          </p:txBody>
        </p:sp>
        <p:sp>
          <p:nvSpPr>
            <p:cNvPr id="10" name="AutoShape 22"/>
            <p:cNvSpPr>
              <a:spLocks noChangeArrowheads="1"/>
            </p:cNvSpPr>
            <p:nvPr/>
          </p:nvSpPr>
          <p:spPr bwMode="gray">
            <a:xfrm>
              <a:off x="2240" y="1509"/>
              <a:ext cx="1304" cy="446"/>
            </a:xfrm>
            <a:prstGeom prst="roundRect">
              <a:avLst>
                <a:gd name="adj" fmla="val 50000"/>
              </a:avLst>
            </a:prstGeom>
            <a:gradFill rotWithShape="1">
              <a:gsLst>
                <a:gs pos="0">
                  <a:srgbClr val="73E77E">
                    <a:gamma/>
                    <a:tint val="33333"/>
                    <a:invGamma/>
                  </a:srgbClr>
                </a:gs>
                <a:gs pos="100000">
                  <a:srgbClr val="73E77E"/>
                </a:gs>
              </a:gsLst>
              <a:lin ang="5400000" scaled="1"/>
            </a:gradFill>
            <a:ln w="9525">
              <a:noFill/>
              <a:round/>
              <a:headEnd/>
              <a:tailEnd/>
            </a:ln>
            <a:effectLst/>
          </p:spPr>
          <p:txBody>
            <a:bodyPr wrap="none" anchor="ctr"/>
            <a:lstStyle/>
            <a:p>
              <a:endParaRPr lang="en-US"/>
            </a:p>
          </p:txBody>
        </p:sp>
        <p:sp>
          <p:nvSpPr>
            <p:cNvPr id="11" name="Oval 23"/>
            <p:cNvSpPr>
              <a:spLocks noChangeArrowheads="1"/>
            </p:cNvSpPr>
            <p:nvPr/>
          </p:nvSpPr>
          <p:spPr bwMode="gray">
            <a:xfrm>
              <a:off x="2677" y="1296"/>
              <a:ext cx="405" cy="405"/>
            </a:xfrm>
            <a:prstGeom prst="ellipse">
              <a:avLst/>
            </a:prstGeom>
            <a:solidFill>
              <a:srgbClr val="333333"/>
            </a:solidFill>
            <a:ln w="38100" algn="ctr">
              <a:noFill/>
              <a:round/>
              <a:headEnd/>
              <a:tailEnd/>
            </a:ln>
            <a:effectLst/>
          </p:spPr>
          <p:txBody>
            <a:bodyPr anchor="ctr">
              <a:spAutoFit/>
            </a:bodyPr>
            <a:lstStyle/>
            <a:p>
              <a:endParaRPr lang="en-US"/>
            </a:p>
          </p:txBody>
        </p:sp>
        <p:sp>
          <p:nvSpPr>
            <p:cNvPr id="12" name="Oval 24"/>
            <p:cNvSpPr>
              <a:spLocks noChangeArrowheads="1"/>
            </p:cNvSpPr>
            <p:nvPr/>
          </p:nvSpPr>
          <p:spPr bwMode="gray">
            <a:xfrm>
              <a:off x="2681" y="1299"/>
              <a:ext cx="392" cy="39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13" name="Oval 25"/>
            <p:cNvSpPr>
              <a:spLocks noChangeArrowheads="1"/>
            </p:cNvSpPr>
            <p:nvPr/>
          </p:nvSpPr>
          <p:spPr bwMode="gray">
            <a:xfrm>
              <a:off x="2686" y="1301"/>
              <a:ext cx="383" cy="383"/>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14" name="Oval 26"/>
            <p:cNvSpPr>
              <a:spLocks noChangeArrowheads="1"/>
            </p:cNvSpPr>
            <p:nvPr/>
          </p:nvSpPr>
          <p:spPr bwMode="gray">
            <a:xfrm>
              <a:off x="2690" y="1305"/>
              <a:ext cx="364" cy="357"/>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15" name="Oval 27"/>
            <p:cNvSpPr>
              <a:spLocks noChangeArrowheads="1"/>
            </p:cNvSpPr>
            <p:nvPr/>
          </p:nvSpPr>
          <p:spPr bwMode="gray">
            <a:xfrm>
              <a:off x="2712" y="1315"/>
              <a:ext cx="323" cy="29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sp>
          <p:nvSpPr>
            <p:cNvPr id="16" name="Text Box 28"/>
            <p:cNvSpPr txBox="1">
              <a:spLocks noChangeArrowheads="1"/>
            </p:cNvSpPr>
            <p:nvPr/>
          </p:nvSpPr>
          <p:spPr bwMode="gray">
            <a:xfrm>
              <a:off x="2764" y="1354"/>
              <a:ext cx="116" cy="233"/>
            </a:xfrm>
            <a:prstGeom prst="rect">
              <a:avLst/>
            </a:prstGeom>
            <a:noFill/>
            <a:ln w="9525" algn="ctr">
              <a:noFill/>
              <a:miter lim="800000"/>
              <a:headEnd/>
              <a:tailEnd/>
            </a:ln>
            <a:effectLst/>
          </p:spPr>
          <p:txBody>
            <a:bodyPr wrap="none">
              <a:spAutoFit/>
            </a:bodyPr>
            <a:lstStyle/>
            <a:p>
              <a:pPr algn="ctr"/>
              <a:endParaRPr lang="en-US" dirty="0"/>
            </a:p>
          </p:txBody>
        </p:sp>
        <p:sp>
          <p:nvSpPr>
            <p:cNvPr id="17" name="Text Box 29"/>
            <p:cNvSpPr txBox="1">
              <a:spLocks noChangeArrowheads="1"/>
            </p:cNvSpPr>
            <p:nvPr/>
          </p:nvSpPr>
          <p:spPr bwMode="gray">
            <a:xfrm>
              <a:off x="2300" y="1684"/>
              <a:ext cx="1156" cy="1324"/>
            </a:xfrm>
            <a:prstGeom prst="rect">
              <a:avLst/>
            </a:prstGeom>
            <a:noFill/>
            <a:ln w="9525" algn="ctr">
              <a:noFill/>
              <a:miter lim="800000"/>
              <a:headEnd/>
              <a:tailEnd/>
            </a:ln>
            <a:effectLst/>
          </p:spPr>
          <p:txBody>
            <a:bodyPr wrap="square">
              <a:spAutoFit/>
            </a:bodyPr>
            <a:lstStyle/>
            <a:p>
              <a:pPr algn="just" rtl="1"/>
              <a:r>
                <a:rPr lang="ar-SA" sz="2400" dirty="0" smtClean="0">
                  <a:cs typeface="B Lotus" pitchFamily="2" charset="-78"/>
                </a:rPr>
                <a:t>یکی از شیوه هایی که می تواند در استفاده هر چه بهتر آب مورد استفاده قرار گیرد استفاده از شیوه های نوین آبیاری است. یکی از این شیوه ها که در دهه های اخیر به طور گسترده ای رواج یافته "آبیاری تحت فشار ”  می باشد </a:t>
              </a:r>
              <a:r>
                <a:rPr lang="ar-SA" sz="2400" b="1" dirty="0" smtClean="0">
                  <a:cs typeface="B Lotus" pitchFamily="2" charset="-78"/>
                </a:rPr>
                <a:t>.</a:t>
              </a:r>
              <a:endParaRPr lang="en-US" sz="2400" dirty="0">
                <a:cs typeface="B Lotus" pitchFamily="2" charset="-78"/>
              </a:endParaRPr>
            </a:p>
          </p:txBody>
        </p: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000496" y="428604"/>
            <a:ext cx="4305304" cy="820759"/>
          </a:xfrm>
        </p:spPr>
        <p:txBody>
          <a:bodyPr/>
          <a:lstStyle/>
          <a:p>
            <a:pPr algn="r" rtl="1"/>
            <a:r>
              <a:rPr lang="fa-IR" sz="5400" dirty="0" smtClean="0">
                <a:solidFill>
                  <a:schemeClr val="tx1"/>
                </a:solidFill>
                <a:latin typeface="IranNastaliq" pitchFamily="18" charset="0"/>
                <a:cs typeface="IranNastaliq" pitchFamily="18" charset="0"/>
              </a:rPr>
              <a:t>روشهای آبیاری نوین </a:t>
            </a:r>
            <a:endParaRPr lang="en-US" dirty="0">
              <a:solidFill>
                <a:schemeClr val="tx1"/>
              </a:solidFill>
              <a:latin typeface="IranNastaliq" pitchFamily="18" charset="0"/>
              <a:cs typeface="IranNastaliq" pitchFamily="18" charset="0"/>
            </a:endParaRPr>
          </a:p>
        </p:txBody>
      </p:sp>
      <p:grpSp>
        <p:nvGrpSpPr>
          <p:cNvPr id="47107" name="Group 3"/>
          <p:cNvGrpSpPr>
            <a:grpSpLocks/>
          </p:cNvGrpSpPr>
          <p:nvPr/>
        </p:nvGrpSpPr>
        <p:grpSpPr bwMode="auto">
          <a:xfrm>
            <a:off x="428596" y="1428736"/>
            <a:ext cx="8501122" cy="5214974"/>
            <a:chOff x="168" y="960"/>
            <a:chExt cx="5367" cy="2792"/>
          </a:xfrm>
        </p:grpSpPr>
        <p:sp>
          <p:nvSpPr>
            <p:cNvPr id="47108" name="Freeform 4"/>
            <p:cNvSpPr>
              <a:spLocks/>
            </p:cNvSpPr>
            <p:nvPr/>
          </p:nvSpPr>
          <p:spPr bwMode="gray">
            <a:xfrm>
              <a:off x="5089" y="960"/>
              <a:ext cx="441" cy="705"/>
            </a:xfrm>
            <a:custGeom>
              <a:avLst/>
              <a:gdLst/>
              <a:ahLst/>
              <a:cxnLst>
                <a:cxn ang="0">
                  <a:pos x="308" y="120"/>
                </a:cxn>
                <a:cxn ang="0">
                  <a:pos x="0" y="444"/>
                </a:cxn>
                <a:cxn ang="0">
                  <a:pos x="0" y="286"/>
                </a:cxn>
                <a:cxn ang="0">
                  <a:pos x="308" y="0"/>
                </a:cxn>
                <a:cxn ang="0">
                  <a:pos x="308" y="120"/>
                </a:cxn>
              </a:cxnLst>
              <a:rect l="0" t="0" r="r" b="b"/>
              <a:pathLst>
                <a:path w="308" h="444">
                  <a:moveTo>
                    <a:pt x="308" y="120"/>
                  </a:moveTo>
                  <a:lnTo>
                    <a:pt x="0" y="444"/>
                  </a:lnTo>
                  <a:lnTo>
                    <a:pt x="0" y="286"/>
                  </a:lnTo>
                  <a:lnTo>
                    <a:pt x="308" y="0"/>
                  </a:lnTo>
                  <a:lnTo>
                    <a:pt x="308" y="120"/>
                  </a:lnTo>
                  <a:close/>
                </a:path>
              </a:pathLst>
            </a:custGeom>
            <a:gradFill rotWithShape="1">
              <a:gsLst>
                <a:gs pos="0">
                  <a:srgbClr val="00563F">
                    <a:gamma/>
                    <a:shade val="46275"/>
                    <a:invGamma/>
                  </a:srgbClr>
                </a:gs>
                <a:gs pos="50000">
                  <a:srgbClr val="00563F"/>
                </a:gs>
                <a:gs pos="100000">
                  <a:srgbClr val="00563F">
                    <a:gamma/>
                    <a:shade val="46275"/>
                    <a:invGamma/>
                  </a:srgbClr>
                </a:gs>
              </a:gsLst>
              <a:lin ang="2700000" scaled="1"/>
            </a:gradFill>
            <a:ln w="0">
              <a:noFill/>
              <a:prstDash val="solid"/>
              <a:round/>
              <a:headEnd/>
              <a:tailEnd/>
            </a:ln>
          </p:spPr>
          <p:txBody>
            <a:bodyPr/>
            <a:lstStyle/>
            <a:p>
              <a:endParaRPr lang="en-US"/>
            </a:p>
          </p:txBody>
        </p:sp>
        <p:sp>
          <p:nvSpPr>
            <p:cNvPr id="47109" name="Freeform 5"/>
            <p:cNvSpPr>
              <a:spLocks/>
            </p:cNvSpPr>
            <p:nvPr/>
          </p:nvSpPr>
          <p:spPr bwMode="gray">
            <a:xfrm>
              <a:off x="2976" y="960"/>
              <a:ext cx="2559" cy="451"/>
            </a:xfrm>
            <a:custGeom>
              <a:avLst/>
              <a:gdLst/>
              <a:ahLst/>
              <a:cxnLst>
                <a:cxn ang="0">
                  <a:pos x="1478" y="284"/>
                </a:cxn>
                <a:cxn ang="0">
                  <a:pos x="0" y="284"/>
                </a:cxn>
                <a:cxn ang="0">
                  <a:pos x="446" y="0"/>
                </a:cxn>
                <a:cxn ang="0">
                  <a:pos x="1786" y="0"/>
                </a:cxn>
                <a:cxn ang="0">
                  <a:pos x="1478" y="284"/>
                </a:cxn>
              </a:cxnLst>
              <a:rect l="0" t="0" r="r" b="b"/>
              <a:pathLst>
                <a:path w="1786" h="284">
                  <a:moveTo>
                    <a:pt x="1478" y="284"/>
                  </a:moveTo>
                  <a:lnTo>
                    <a:pt x="0" y="284"/>
                  </a:lnTo>
                  <a:lnTo>
                    <a:pt x="446" y="0"/>
                  </a:lnTo>
                  <a:lnTo>
                    <a:pt x="1786" y="0"/>
                  </a:lnTo>
                  <a:lnTo>
                    <a:pt x="1478" y="284"/>
                  </a:lnTo>
                  <a:close/>
                </a:path>
              </a:pathLst>
            </a:custGeom>
            <a:solidFill>
              <a:srgbClr val="00CC99"/>
            </a:solidFill>
            <a:ln w="0">
              <a:noFill/>
              <a:prstDash val="solid"/>
              <a:round/>
              <a:headEnd/>
              <a:tailEnd/>
            </a:ln>
          </p:spPr>
          <p:txBody>
            <a:bodyPr/>
            <a:lstStyle/>
            <a:p>
              <a:endParaRPr lang="en-US"/>
            </a:p>
          </p:txBody>
        </p:sp>
        <p:sp>
          <p:nvSpPr>
            <p:cNvPr id="47110" name="Freeform 6"/>
            <p:cNvSpPr>
              <a:spLocks/>
            </p:cNvSpPr>
            <p:nvPr/>
          </p:nvSpPr>
          <p:spPr bwMode="gray">
            <a:xfrm>
              <a:off x="4645" y="1660"/>
              <a:ext cx="441" cy="701"/>
            </a:xfrm>
            <a:custGeom>
              <a:avLst/>
              <a:gdLst/>
              <a:ahLst/>
              <a:cxnLst>
                <a:cxn ang="0">
                  <a:pos x="308" y="120"/>
                </a:cxn>
                <a:cxn ang="0">
                  <a:pos x="0" y="442"/>
                </a:cxn>
                <a:cxn ang="0">
                  <a:pos x="0" y="286"/>
                </a:cxn>
                <a:cxn ang="0">
                  <a:pos x="308" y="0"/>
                </a:cxn>
                <a:cxn ang="0">
                  <a:pos x="308" y="120"/>
                </a:cxn>
              </a:cxnLst>
              <a:rect l="0" t="0" r="r" b="b"/>
              <a:pathLst>
                <a:path w="308" h="442">
                  <a:moveTo>
                    <a:pt x="308" y="120"/>
                  </a:moveTo>
                  <a:lnTo>
                    <a:pt x="0" y="442"/>
                  </a:lnTo>
                  <a:lnTo>
                    <a:pt x="0" y="286"/>
                  </a:lnTo>
                  <a:lnTo>
                    <a:pt x="308" y="0"/>
                  </a:lnTo>
                  <a:lnTo>
                    <a:pt x="308" y="120"/>
                  </a:lnTo>
                  <a:close/>
                </a:path>
              </a:pathLst>
            </a:custGeom>
            <a:gradFill rotWithShape="1">
              <a:gsLst>
                <a:gs pos="0">
                  <a:srgbClr val="4B1092">
                    <a:gamma/>
                    <a:shade val="46275"/>
                    <a:invGamma/>
                  </a:srgbClr>
                </a:gs>
                <a:gs pos="50000">
                  <a:srgbClr val="4B1092"/>
                </a:gs>
                <a:gs pos="100000">
                  <a:srgbClr val="4B1092">
                    <a:gamma/>
                    <a:shade val="46275"/>
                    <a:invGamma/>
                  </a:srgbClr>
                </a:gs>
              </a:gsLst>
              <a:lin ang="2700000" scaled="1"/>
            </a:gradFill>
            <a:ln w="0">
              <a:noFill/>
              <a:prstDash val="solid"/>
              <a:round/>
              <a:headEnd/>
              <a:tailEnd/>
            </a:ln>
          </p:spPr>
          <p:txBody>
            <a:bodyPr/>
            <a:lstStyle/>
            <a:p>
              <a:endParaRPr lang="en-US"/>
            </a:p>
          </p:txBody>
        </p:sp>
        <p:sp>
          <p:nvSpPr>
            <p:cNvPr id="47111" name="Freeform 7"/>
            <p:cNvSpPr>
              <a:spLocks/>
            </p:cNvSpPr>
            <p:nvPr/>
          </p:nvSpPr>
          <p:spPr bwMode="gray">
            <a:xfrm>
              <a:off x="2340" y="1660"/>
              <a:ext cx="2751" cy="450"/>
            </a:xfrm>
            <a:custGeom>
              <a:avLst/>
              <a:gdLst/>
              <a:ahLst/>
              <a:cxnLst>
                <a:cxn ang="0">
                  <a:pos x="1612" y="284"/>
                </a:cxn>
                <a:cxn ang="0">
                  <a:pos x="0" y="284"/>
                </a:cxn>
                <a:cxn ang="0">
                  <a:pos x="446" y="0"/>
                </a:cxn>
                <a:cxn ang="0">
                  <a:pos x="1920" y="0"/>
                </a:cxn>
                <a:cxn ang="0">
                  <a:pos x="1612" y="284"/>
                </a:cxn>
              </a:cxnLst>
              <a:rect l="0" t="0" r="r" b="b"/>
              <a:pathLst>
                <a:path w="1920" h="284">
                  <a:moveTo>
                    <a:pt x="1612" y="284"/>
                  </a:moveTo>
                  <a:lnTo>
                    <a:pt x="0" y="284"/>
                  </a:lnTo>
                  <a:lnTo>
                    <a:pt x="446" y="0"/>
                  </a:lnTo>
                  <a:lnTo>
                    <a:pt x="1920" y="0"/>
                  </a:lnTo>
                  <a:lnTo>
                    <a:pt x="1612" y="284"/>
                  </a:lnTo>
                  <a:close/>
                </a:path>
              </a:pathLst>
            </a:custGeom>
            <a:solidFill>
              <a:srgbClr val="A77BFF"/>
            </a:solidFill>
            <a:ln w="0">
              <a:noFill/>
              <a:prstDash val="solid"/>
              <a:round/>
              <a:headEnd/>
              <a:tailEnd/>
            </a:ln>
          </p:spPr>
          <p:txBody>
            <a:bodyPr/>
            <a:lstStyle/>
            <a:p>
              <a:endParaRPr lang="en-US"/>
            </a:p>
          </p:txBody>
        </p:sp>
        <p:sp>
          <p:nvSpPr>
            <p:cNvPr id="47112" name="Freeform 8"/>
            <p:cNvSpPr>
              <a:spLocks/>
            </p:cNvSpPr>
            <p:nvPr/>
          </p:nvSpPr>
          <p:spPr bwMode="gray">
            <a:xfrm>
              <a:off x="4200" y="2353"/>
              <a:ext cx="439" cy="704"/>
            </a:xfrm>
            <a:custGeom>
              <a:avLst/>
              <a:gdLst/>
              <a:ahLst/>
              <a:cxnLst>
                <a:cxn ang="0">
                  <a:pos x="306" y="122"/>
                </a:cxn>
                <a:cxn ang="0">
                  <a:pos x="0" y="444"/>
                </a:cxn>
                <a:cxn ang="0">
                  <a:pos x="0" y="286"/>
                </a:cxn>
                <a:cxn ang="0">
                  <a:pos x="306" y="0"/>
                </a:cxn>
                <a:cxn ang="0">
                  <a:pos x="306" y="122"/>
                </a:cxn>
              </a:cxnLst>
              <a:rect l="0" t="0" r="r" b="b"/>
              <a:pathLst>
                <a:path w="306" h="444">
                  <a:moveTo>
                    <a:pt x="306" y="122"/>
                  </a:moveTo>
                  <a:lnTo>
                    <a:pt x="0" y="444"/>
                  </a:lnTo>
                  <a:lnTo>
                    <a:pt x="0" y="286"/>
                  </a:lnTo>
                  <a:lnTo>
                    <a:pt x="306" y="0"/>
                  </a:lnTo>
                  <a:lnTo>
                    <a:pt x="306" y="122"/>
                  </a:lnTo>
                  <a:close/>
                </a:path>
              </a:pathLst>
            </a:custGeom>
            <a:gradFill rotWithShape="1">
              <a:gsLst>
                <a:gs pos="0">
                  <a:srgbClr val="90330A">
                    <a:gamma/>
                    <a:shade val="46275"/>
                    <a:invGamma/>
                  </a:srgbClr>
                </a:gs>
                <a:gs pos="50000">
                  <a:srgbClr val="90330A"/>
                </a:gs>
                <a:gs pos="100000">
                  <a:srgbClr val="90330A">
                    <a:gamma/>
                    <a:shade val="46275"/>
                    <a:invGamma/>
                  </a:srgbClr>
                </a:gs>
              </a:gsLst>
              <a:lin ang="2700000" scaled="1"/>
            </a:gradFill>
            <a:ln w="0">
              <a:noFill/>
              <a:prstDash val="solid"/>
              <a:round/>
              <a:headEnd/>
              <a:tailEnd/>
            </a:ln>
          </p:spPr>
          <p:txBody>
            <a:bodyPr/>
            <a:lstStyle/>
            <a:p>
              <a:endParaRPr lang="en-US"/>
            </a:p>
          </p:txBody>
        </p:sp>
        <p:sp>
          <p:nvSpPr>
            <p:cNvPr id="47113" name="Freeform 9"/>
            <p:cNvSpPr>
              <a:spLocks/>
            </p:cNvSpPr>
            <p:nvPr/>
          </p:nvSpPr>
          <p:spPr bwMode="gray">
            <a:xfrm>
              <a:off x="3758" y="3047"/>
              <a:ext cx="442" cy="705"/>
            </a:xfrm>
            <a:custGeom>
              <a:avLst/>
              <a:gdLst/>
              <a:ahLst/>
              <a:cxnLst>
                <a:cxn ang="0">
                  <a:pos x="308" y="122"/>
                </a:cxn>
                <a:cxn ang="0">
                  <a:pos x="0" y="444"/>
                </a:cxn>
                <a:cxn ang="0">
                  <a:pos x="0" y="286"/>
                </a:cxn>
                <a:cxn ang="0">
                  <a:pos x="308" y="0"/>
                </a:cxn>
                <a:cxn ang="0">
                  <a:pos x="308" y="122"/>
                </a:cxn>
              </a:cxnLst>
              <a:rect l="0" t="0" r="r" b="b"/>
              <a:pathLst>
                <a:path w="308" h="444">
                  <a:moveTo>
                    <a:pt x="308" y="122"/>
                  </a:moveTo>
                  <a:lnTo>
                    <a:pt x="0" y="444"/>
                  </a:lnTo>
                  <a:lnTo>
                    <a:pt x="0" y="286"/>
                  </a:lnTo>
                  <a:lnTo>
                    <a:pt x="308" y="0"/>
                  </a:lnTo>
                  <a:lnTo>
                    <a:pt x="308" y="122"/>
                  </a:lnTo>
                  <a:close/>
                </a:path>
              </a:pathLst>
            </a:custGeom>
            <a:gradFill rotWithShape="1">
              <a:gsLst>
                <a:gs pos="0">
                  <a:srgbClr val="906B0E">
                    <a:gamma/>
                    <a:shade val="46275"/>
                    <a:invGamma/>
                  </a:srgbClr>
                </a:gs>
                <a:gs pos="50000">
                  <a:srgbClr val="906B0E"/>
                </a:gs>
                <a:gs pos="100000">
                  <a:srgbClr val="906B0E">
                    <a:gamma/>
                    <a:shade val="46275"/>
                    <a:invGamma/>
                  </a:srgbClr>
                </a:gs>
              </a:gsLst>
              <a:lin ang="2700000" scaled="1"/>
            </a:gradFill>
            <a:ln w="0">
              <a:noFill/>
              <a:prstDash val="solid"/>
              <a:round/>
              <a:headEnd/>
              <a:tailEnd/>
            </a:ln>
          </p:spPr>
          <p:txBody>
            <a:bodyPr/>
            <a:lstStyle/>
            <a:p>
              <a:endParaRPr lang="en-US"/>
            </a:p>
          </p:txBody>
        </p:sp>
        <p:sp>
          <p:nvSpPr>
            <p:cNvPr id="47114" name="Freeform 10"/>
            <p:cNvSpPr>
              <a:spLocks/>
            </p:cNvSpPr>
            <p:nvPr/>
          </p:nvSpPr>
          <p:spPr bwMode="gray">
            <a:xfrm>
              <a:off x="1076" y="3051"/>
              <a:ext cx="3124" cy="450"/>
            </a:xfrm>
            <a:custGeom>
              <a:avLst/>
              <a:gdLst/>
              <a:ahLst/>
              <a:cxnLst>
                <a:cxn ang="0">
                  <a:pos x="1872" y="284"/>
                </a:cxn>
                <a:cxn ang="0">
                  <a:pos x="0" y="284"/>
                </a:cxn>
                <a:cxn ang="0">
                  <a:pos x="446" y="0"/>
                </a:cxn>
                <a:cxn ang="0">
                  <a:pos x="2180" y="0"/>
                </a:cxn>
                <a:cxn ang="0">
                  <a:pos x="1872" y="284"/>
                </a:cxn>
              </a:cxnLst>
              <a:rect l="0" t="0" r="r" b="b"/>
              <a:pathLst>
                <a:path w="2180" h="284">
                  <a:moveTo>
                    <a:pt x="1872" y="284"/>
                  </a:moveTo>
                  <a:lnTo>
                    <a:pt x="0" y="284"/>
                  </a:lnTo>
                  <a:lnTo>
                    <a:pt x="446" y="0"/>
                  </a:lnTo>
                  <a:lnTo>
                    <a:pt x="2180" y="0"/>
                  </a:lnTo>
                  <a:lnTo>
                    <a:pt x="1872" y="284"/>
                  </a:lnTo>
                  <a:close/>
                </a:path>
              </a:pathLst>
            </a:custGeom>
            <a:solidFill>
              <a:srgbClr val="F2E160"/>
            </a:solidFill>
            <a:ln w="0">
              <a:noFill/>
              <a:prstDash val="solid"/>
              <a:round/>
              <a:headEnd/>
              <a:tailEnd/>
            </a:ln>
          </p:spPr>
          <p:txBody>
            <a:bodyPr/>
            <a:lstStyle/>
            <a:p>
              <a:endParaRPr lang="en-US"/>
            </a:p>
          </p:txBody>
        </p:sp>
        <p:sp>
          <p:nvSpPr>
            <p:cNvPr id="47115" name="Line 11"/>
            <p:cNvSpPr>
              <a:spLocks noChangeShapeType="1"/>
            </p:cNvSpPr>
            <p:nvPr/>
          </p:nvSpPr>
          <p:spPr bwMode="gray">
            <a:xfrm flipH="1">
              <a:off x="168" y="3747"/>
              <a:ext cx="908" cy="0"/>
            </a:xfrm>
            <a:prstGeom prst="line">
              <a:avLst/>
            </a:prstGeom>
            <a:noFill/>
            <a:ln w="9525">
              <a:solidFill>
                <a:schemeClr val="tx1"/>
              </a:solidFill>
              <a:round/>
              <a:headEnd/>
              <a:tailEnd/>
            </a:ln>
            <a:effectLst/>
          </p:spPr>
          <p:txBody>
            <a:bodyPr wrap="none" anchor="ctr"/>
            <a:lstStyle/>
            <a:p>
              <a:endParaRPr lang="en-US"/>
            </a:p>
          </p:txBody>
        </p:sp>
        <p:sp>
          <p:nvSpPr>
            <p:cNvPr id="47116" name="Line 12"/>
            <p:cNvSpPr>
              <a:spLocks noChangeShapeType="1"/>
            </p:cNvSpPr>
            <p:nvPr/>
          </p:nvSpPr>
          <p:spPr bwMode="gray">
            <a:xfrm flipH="1">
              <a:off x="168" y="3047"/>
              <a:ext cx="1543" cy="0"/>
            </a:xfrm>
            <a:prstGeom prst="line">
              <a:avLst/>
            </a:prstGeom>
            <a:noFill/>
            <a:ln w="9525">
              <a:solidFill>
                <a:schemeClr val="tx1"/>
              </a:solidFill>
              <a:round/>
              <a:headEnd/>
              <a:tailEnd/>
            </a:ln>
            <a:effectLst/>
          </p:spPr>
          <p:txBody>
            <a:bodyPr wrap="none" anchor="ctr"/>
            <a:lstStyle/>
            <a:p>
              <a:endParaRPr lang="en-US"/>
            </a:p>
          </p:txBody>
        </p:sp>
        <p:sp>
          <p:nvSpPr>
            <p:cNvPr id="47117" name="Line 13"/>
            <p:cNvSpPr>
              <a:spLocks noChangeShapeType="1"/>
            </p:cNvSpPr>
            <p:nvPr/>
          </p:nvSpPr>
          <p:spPr bwMode="gray">
            <a:xfrm flipH="1">
              <a:off x="168" y="2356"/>
              <a:ext cx="2178" cy="0"/>
            </a:xfrm>
            <a:prstGeom prst="line">
              <a:avLst/>
            </a:prstGeom>
            <a:noFill/>
            <a:ln w="9525">
              <a:solidFill>
                <a:schemeClr val="tx1"/>
              </a:solidFill>
              <a:round/>
              <a:headEnd/>
              <a:tailEnd/>
            </a:ln>
            <a:effectLst/>
          </p:spPr>
          <p:txBody>
            <a:bodyPr wrap="none" anchor="ctr"/>
            <a:lstStyle/>
            <a:p>
              <a:endParaRPr lang="en-US"/>
            </a:p>
          </p:txBody>
        </p:sp>
        <p:sp>
          <p:nvSpPr>
            <p:cNvPr id="47118" name="Line 14"/>
            <p:cNvSpPr>
              <a:spLocks noChangeShapeType="1"/>
            </p:cNvSpPr>
            <p:nvPr/>
          </p:nvSpPr>
          <p:spPr bwMode="gray">
            <a:xfrm flipH="1">
              <a:off x="168" y="1666"/>
              <a:ext cx="2813" cy="0"/>
            </a:xfrm>
            <a:prstGeom prst="line">
              <a:avLst/>
            </a:prstGeom>
            <a:noFill/>
            <a:ln w="9525">
              <a:solidFill>
                <a:schemeClr val="tx1"/>
              </a:solidFill>
              <a:round/>
              <a:headEnd/>
              <a:tailEnd/>
            </a:ln>
            <a:effectLst/>
          </p:spPr>
          <p:txBody>
            <a:bodyPr wrap="none" anchor="ctr"/>
            <a:lstStyle/>
            <a:p>
              <a:endParaRPr lang="en-US"/>
            </a:p>
          </p:txBody>
        </p:sp>
        <p:sp>
          <p:nvSpPr>
            <p:cNvPr id="47119" name="Line 15"/>
            <p:cNvSpPr>
              <a:spLocks noChangeShapeType="1"/>
            </p:cNvSpPr>
            <p:nvPr/>
          </p:nvSpPr>
          <p:spPr bwMode="gray">
            <a:xfrm flipH="1">
              <a:off x="168" y="965"/>
              <a:ext cx="3448" cy="0"/>
            </a:xfrm>
            <a:prstGeom prst="line">
              <a:avLst/>
            </a:prstGeom>
            <a:noFill/>
            <a:ln w="9525">
              <a:solidFill>
                <a:schemeClr val="tx1"/>
              </a:solidFill>
              <a:round/>
              <a:headEnd/>
              <a:tailEnd/>
            </a:ln>
            <a:effectLst/>
          </p:spPr>
          <p:txBody>
            <a:bodyPr wrap="none" anchor="ctr"/>
            <a:lstStyle/>
            <a:p>
              <a:endParaRPr lang="en-US"/>
            </a:p>
          </p:txBody>
        </p:sp>
        <p:sp>
          <p:nvSpPr>
            <p:cNvPr id="47120" name="Line 16"/>
            <p:cNvSpPr>
              <a:spLocks noChangeShapeType="1"/>
            </p:cNvSpPr>
            <p:nvPr/>
          </p:nvSpPr>
          <p:spPr bwMode="gray">
            <a:xfrm>
              <a:off x="305" y="960"/>
              <a:ext cx="0" cy="726"/>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47121" name="Line 17"/>
            <p:cNvSpPr>
              <a:spLocks noChangeShapeType="1"/>
            </p:cNvSpPr>
            <p:nvPr/>
          </p:nvSpPr>
          <p:spPr bwMode="gray">
            <a:xfrm>
              <a:off x="305" y="1686"/>
              <a:ext cx="0" cy="680"/>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47122" name="Line 18"/>
            <p:cNvSpPr>
              <a:spLocks noChangeShapeType="1"/>
            </p:cNvSpPr>
            <p:nvPr/>
          </p:nvSpPr>
          <p:spPr bwMode="gray">
            <a:xfrm>
              <a:off x="305" y="2366"/>
              <a:ext cx="0" cy="680"/>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47123" name="Line 19"/>
            <p:cNvSpPr>
              <a:spLocks noChangeShapeType="1"/>
            </p:cNvSpPr>
            <p:nvPr/>
          </p:nvSpPr>
          <p:spPr bwMode="gray">
            <a:xfrm>
              <a:off x="305" y="3047"/>
              <a:ext cx="0" cy="680"/>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47125" name="Rectangle 21"/>
            <p:cNvSpPr>
              <a:spLocks noChangeArrowheads="1"/>
            </p:cNvSpPr>
            <p:nvPr/>
          </p:nvSpPr>
          <p:spPr bwMode="gray">
            <a:xfrm>
              <a:off x="2980" y="1411"/>
              <a:ext cx="2119" cy="253"/>
            </a:xfrm>
            <a:prstGeom prst="rect">
              <a:avLst/>
            </a:prstGeom>
            <a:gradFill rotWithShape="1">
              <a:gsLst>
                <a:gs pos="0">
                  <a:srgbClr val="00906A">
                    <a:gamma/>
                    <a:shade val="72549"/>
                    <a:invGamma/>
                  </a:srgbClr>
                </a:gs>
                <a:gs pos="50000">
                  <a:srgbClr val="00906A"/>
                </a:gs>
                <a:gs pos="100000">
                  <a:srgbClr val="00906A">
                    <a:gamma/>
                    <a:shade val="72549"/>
                    <a:invGamma/>
                  </a:srgbClr>
                </a:gs>
              </a:gsLst>
              <a:lin ang="2700000" scaled="1"/>
            </a:gradFill>
            <a:ln w="9525">
              <a:noFill/>
              <a:miter lim="800000"/>
              <a:headEnd/>
              <a:tailEnd/>
            </a:ln>
            <a:effectLst/>
          </p:spPr>
          <p:txBody>
            <a:bodyPr wrap="none" anchor="ctr"/>
            <a:lstStyle/>
            <a:p>
              <a:pPr algn="ctr" eaLnBrk="0" hangingPunct="0"/>
              <a:r>
                <a:rPr lang="fa-IR" sz="3200" dirty="0" smtClean="0">
                  <a:solidFill>
                    <a:srgbClr val="FFFF00"/>
                  </a:solidFill>
                  <a:latin typeface="IranNastaliq" pitchFamily="18" charset="0"/>
                  <a:cs typeface="IranNastaliq" pitchFamily="18" charset="0"/>
                </a:rPr>
                <a:t>سابقه تاریخی</a:t>
              </a:r>
              <a:endParaRPr lang="en-US" sz="3200" dirty="0">
                <a:solidFill>
                  <a:srgbClr val="FFFF00"/>
                </a:solidFill>
                <a:latin typeface="IranNastaliq" pitchFamily="18" charset="0"/>
                <a:cs typeface="IranNastaliq" pitchFamily="18" charset="0"/>
              </a:endParaRPr>
            </a:p>
          </p:txBody>
        </p:sp>
        <p:sp>
          <p:nvSpPr>
            <p:cNvPr id="47126" name="Rectangle 22"/>
            <p:cNvSpPr>
              <a:spLocks noChangeArrowheads="1"/>
            </p:cNvSpPr>
            <p:nvPr/>
          </p:nvSpPr>
          <p:spPr bwMode="gray">
            <a:xfrm>
              <a:off x="2333" y="2107"/>
              <a:ext cx="2309" cy="248"/>
            </a:xfrm>
            <a:prstGeom prst="rect">
              <a:avLst/>
            </a:prstGeom>
            <a:gradFill rotWithShape="1">
              <a:gsLst>
                <a:gs pos="0">
                  <a:srgbClr val="8041FF">
                    <a:gamma/>
                    <a:shade val="72549"/>
                    <a:invGamma/>
                  </a:srgbClr>
                </a:gs>
                <a:gs pos="50000">
                  <a:srgbClr val="8041FF"/>
                </a:gs>
                <a:gs pos="100000">
                  <a:srgbClr val="8041FF">
                    <a:gamma/>
                    <a:shade val="72549"/>
                    <a:invGamma/>
                  </a:srgbClr>
                </a:gs>
              </a:gsLst>
              <a:lin ang="2700000" scaled="1"/>
            </a:gradFill>
            <a:ln w="9525">
              <a:noFill/>
              <a:miter lim="800000"/>
              <a:headEnd/>
              <a:tailEnd/>
            </a:ln>
            <a:effectLst/>
          </p:spPr>
          <p:txBody>
            <a:bodyPr wrap="none" anchor="ctr"/>
            <a:lstStyle/>
            <a:p>
              <a:pPr algn="ctr" eaLnBrk="0" hangingPunct="0"/>
              <a:endParaRPr lang="en-US" sz="2800" b="1" dirty="0">
                <a:solidFill>
                  <a:schemeClr val="bg1"/>
                </a:solidFill>
                <a:latin typeface="Verdana" pitchFamily="34" charset="0"/>
                <a:cs typeface="B Lotus" pitchFamily="2" charset="-78"/>
              </a:endParaRPr>
            </a:p>
          </p:txBody>
        </p:sp>
        <p:sp>
          <p:nvSpPr>
            <p:cNvPr id="47127" name="Freeform 23"/>
            <p:cNvSpPr>
              <a:spLocks/>
            </p:cNvSpPr>
            <p:nvPr/>
          </p:nvSpPr>
          <p:spPr bwMode="gray">
            <a:xfrm>
              <a:off x="1709" y="2353"/>
              <a:ext cx="2935" cy="454"/>
            </a:xfrm>
            <a:custGeom>
              <a:avLst/>
              <a:gdLst/>
              <a:ahLst/>
              <a:cxnLst>
                <a:cxn ang="0">
                  <a:pos x="1742" y="286"/>
                </a:cxn>
                <a:cxn ang="0">
                  <a:pos x="0" y="286"/>
                </a:cxn>
                <a:cxn ang="0">
                  <a:pos x="446" y="0"/>
                </a:cxn>
                <a:cxn ang="0">
                  <a:pos x="2048" y="0"/>
                </a:cxn>
                <a:cxn ang="0">
                  <a:pos x="1742" y="286"/>
                </a:cxn>
              </a:cxnLst>
              <a:rect l="0" t="0" r="r" b="b"/>
              <a:pathLst>
                <a:path w="2048" h="286">
                  <a:moveTo>
                    <a:pt x="1742" y="286"/>
                  </a:moveTo>
                  <a:lnTo>
                    <a:pt x="0" y="286"/>
                  </a:lnTo>
                  <a:lnTo>
                    <a:pt x="446" y="0"/>
                  </a:lnTo>
                  <a:lnTo>
                    <a:pt x="2048" y="0"/>
                  </a:lnTo>
                  <a:lnTo>
                    <a:pt x="1742" y="286"/>
                  </a:lnTo>
                  <a:close/>
                </a:path>
              </a:pathLst>
            </a:custGeom>
            <a:solidFill>
              <a:srgbClr val="FF9966"/>
            </a:solidFill>
            <a:ln w="0">
              <a:noFill/>
              <a:prstDash val="solid"/>
              <a:round/>
              <a:headEnd/>
              <a:tailEnd/>
            </a:ln>
          </p:spPr>
          <p:txBody>
            <a:bodyPr/>
            <a:lstStyle/>
            <a:p>
              <a:endParaRPr lang="en-US"/>
            </a:p>
          </p:txBody>
        </p:sp>
        <p:sp>
          <p:nvSpPr>
            <p:cNvPr id="47128" name="Rectangle 24"/>
            <p:cNvSpPr>
              <a:spLocks noChangeArrowheads="1"/>
            </p:cNvSpPr>
            <p:nvPr/>
          </p:nvSpPr>
          <p:spPr bwMode="gray">
            <a:xfrm>
              <a:off x="1711" y="2806"/>
              <a:ext cx="2499" cy="248"/>
            </a:xfrm>
            <a:prstGeom prst="rect">
              <a:avLst/>
            </a:prstGeom>
            <a:gradFill rotWithShape="1">
              <a:gsLst>
                <a:gs pos="0">
                  <a:srgbClr val="DC7150">
                    <a:gamma/>
                    <a:shade val="72549"/>
                    <a:invGamma/>
                  </a:srgbClr>
                </a:gs>
                <a:gs pos="50000">
                  <a:srgbClr val="DC7150"/>
                </a:gs>
                <a:gs pos="100000">
                  <a:srgbClr val="DC7150">
                    <a:gamma/>
                    <a:shade val="72549"/>
                    <a:invGamma/>
                  </a:srgbClr>
                </a:gs>
              </a:gsLst>
              <a:lin ang="2700000" scaled="1"/>
            </a:gradFill>
            <a:ln w="9525">
              <a:noFill/>
              <a:miter lim="800000"/>
              <a:headEnd/>
              <a:tailEnd/>
            </a:ln>
            <a:effectLst/>
          </p:spPr>
          <p:txBody>
            <a:bodyPr wrap="none" anchor="ctr"/>
            <a:lstStyle/>
            <a:p>
              <a:pPr algn="ctr" eaLnBrk="0" hangingPunct="0"/>
              <a:endParaRPr lang="en-US" sz="2400" dirty="0">
                <a:latin typeface="IranNastaliq" pitchFamily="18" charset="0"/>
                <a:cs typeface="IranNastaliq" pitchFamily="18" charset="0"/>
              </a:endParaRPr>
            </a:p>
          </p:txBody>
        </p:sp>
        <p:sp>
          <p:nvSpPr>
            <p:cNvPr id="47129" name="Rectangle 25"/>
            <p:cNvSpPr>
              <a:spLocks noChangeArrowheads="1"/>
            </p:cNvSpPr>
            <p:nvPr/>
          </p:nvSpPr>
          <p:spPr bwMode="gray">
            <a:xfrm>
              <a:off x="1075" y="3502"/>
              <a:ext cx="2689" cy="248"/>
            </a:xfrm>
            <a:prstGeom prst="rect">
              <a:avLst/>
            </a:prstGeom>
            <a:gradFill rotWithShape="1">
              <a:gsLst>
                <a:gs pos="0">
                  <a:srgbClr val="D0A11C">
                    <a:gamma/>
                    <a:shade val="72549"/>
                    <a:invGamma/>
                  </a:srgbClr>
                </a:gs>
                <a:gs pos="50000">
                  <a:srgbClr val="D0A11C"/>
                </a:gs>
                <a:gs pos="100000">
                  <a:srgbClr val="D0A11C">
                    <a:gamma/>
                    <a:shade val="72549"/>
                    <a:invGamma/>
                  </a:srgbClr>
                </a:gs>
              </a:gsLst>
              <a:lin ang="2700000" scaled="1"/>
            </a:gradFill>
            <a:ln w="9525">
              <a:noFill/>
              <a:miter lim="800000"/>
              <a:headEnd/>
              <a:tailEnd/>
            </a:ln>
            <a:effectLst/>
          </p:spPr>
          <p:txBody>
            <a:bodyPr wrap="none" anchor="ctr"/>
            <a:lstStyle/>
            <a:p>
              <a:pPr algn="ctr" eaLnBrk="0" hangingPunct="0"/>
              <a:endParaRPr lang="en-US" sz="2400" dirty="0">
                <a:latin typeface="IranNastaliq" pitchFamily="18" charset="0"/>
                <a:cs typeface="IranNastaliq" pitchFamily="18" charset="0"/>
              </a:endParaRPr>
            </a:p>
          </p:txBody>
        </p:sp>
        <p:sp>
          <p:nvSpPr>
            <p:cNvPr id="47130" name="Text Box 26"/>
            <p:cNvSpPr txBox="1">
              <a:spLocks noChangeArrowheads="1"/>
            </p:cNvSpPr>
            <p:nvPr/>
          </p:nvSpPr>
          <p:spPr bwMode="gray">
            <a:xfrm>
              <a:off x="348" y="998"/>
              <a:ext cx="2616" cy="791"/>
            </a:xfrm>
            <a:prstGeom prst="rect">
              <a:avLst/>
            </a:prstGeom>
            <a:noFill/>
            <a:ln w="9525">
              <a:noFill/>
              <a:miter lim="800000"/>
              <a:headEnd/>
              <a:tailEnd/>
            </a:ln>
            <a:effectLst/>
          </p:spPr>
          <p:txBody>
            <a:bodyPr wrap="square">
              <a:spAutoFit/>
            </a:bodyPr>
            <a:lstStyle/>
            <a:p>
              <a:pPr algn="r" rtl="1" eaLnBrk="0" hangingPunct="0">
                <a:buFont typeface="Wingdings" pitchFamily="2" charset="2"/>
                <a:buChar char="v"/>
              </a:pPr>
              <a:r>
                <a:rPr lang="fa-IR" dirty="0" smtClean="0">
                  <a:latin typeface="Verdana" pitchFamily="34" charset="0"/>
                  <a:cs typeface="B Lotus" pitchFamily="2" charset="-78"/>
                </a:rPr>
                <a:t>سفال ها در 6000 سال قبل از میلاد مسیح  روشی شبیه آبیاری قطره ای کنونی</a:t>
              </a:r>
            </a:p>
            <a:p>
              <a:pPr algn="r" rtl="1" eaLnBrk="0" hangingPunct="0">
                <a:buFont typeface="Wingdings" pitchFamily="2" charset="2"/>
                <a:buChar char="v"/>
              </a:pPr>
              <a:r>
                <a:rPr lang="fa-IR" dirty="0" smtClean="0">
                  <a:latin typeface="Verdana" pitchFamily="34" charset="0"/>
                  <a:cs typeface="B Lotus" pitchFamily="2" charset="-78"/>
                </a:rPr>
                <a:t> شروع در سال 1860 در المان</a:t>
              </a:r>
            </a:p>
            <a:p>
              <a:pPr algn="r" rtl="1" eaLnBrk="0" hangingPunct="0">
                <a:buFont typeface="Wingdings" pitchFamily="2" charset="2"/>
                <a:buChar char="v"/>
              </a:pPr>
              <a:r>
                <a:rPr lang="fa-IR" dirty="0" smtClean="0">
                  <a:latin typeface="Verdana" pitchFamily="34" charset="0"/>
                  <a:cs typeface="B Lotus" pitchFamily="2" charset="-78"/>
                </a:rPr>
                <a:t>اولین تجربه در 1913 در دانشگاه ایالتی کلرادو آمریکا</a:t>
              </a:r>
            </a:p>
            <a:p>
              <a:pPr algn="r" rtl="1" eaLnBrk="0" hangingPunct="0"/>
              <a:r>
                <a:rPr lang="fa-IR" dirty="0" smtClean="0">
                  <a:latin typeface="Verdana" pitchFamily="34" charset="0"/>
                  <a:cs typeface="B Lotus" pitchFamily="2" charset="-78"/>
                </a:rPr>
                <a:t> </a:t>
              </a:r>
              <a:endParaRPr lang="en-US" dirty="0">
                <a:latin typeface="Verdana" pitchFamily="34" charset="0"/>
                <a:cs typeface="B Lotus" pitchFamily="2" charset="-78"/>
              </a:endParaRPr>
            </a:p>
          </p:txBody>
        </p:sp>
        <p:sp>
          <p:nvSpPr>
            <p:cNvPr id="47131" name="Text Box 27"/>
            <p:cNvSpPr txBox="1">
              <a:spLocks noChangeArrowheads="1"/>
            </p:cNvSpPr>
            <p:nvPr/>
          </p:nvSpPr>
          <p:spPr bwMode="gray">
            <a:xfrm>
              <a:off x="213" y="2413"/>
              <a:ext cx="1502" cy="511"/>
            </a:xfrm>
            <a:prstGeom prst="rect">
              <a:avLst/>
            </a:prstGeom>
            <a:noFill/>
            <a:ln w="9525">
              <a:noFill/>
              <a:miter lim="800000"/>
              <a:headEnd/>
              <a:tailEnd/>
            </a:ln>
            <a:effectLst/>
          </p:spPr>
          <p:txBody>
            <a:bodyPr wrap="square">
              <a:spAutoFit/>
            </a:bodyPr>
            <a:lstStyle/>
            <a:p>
              <a:pPr algn="r" rtl="1"/>
              <a:r>
                <a:rPr lang="ar-SA" sz="1400" dirty="0" smtClean="0">
                  <a:cs typeface="B Titr" pitchFamily="2" charset="-78"/>
                </a:rPr>
                <a:t>آبياري نواري، 53 درصد.</a:t>
              </a:r>
            </a:p>
            <a:p>
              <a:pPr algn="r" rtl="1"/>
              <a:r>
                <a:rPr lang="ar-SA" sz="1400" dirty="0" smtClean="0">
                  <a:cs typeface="B Titr" pitchFamily="2" charset="-78"/>
                </a:rPr>
                <a:t>_ آبياري شياري، 57 درصد.</a:t>
              </a:r>
            </a:p>
            <a:p>
              <a:pPr algn="r" rtl="1"/>
              <a:r>
                <a:rPr lang="ar-SA" sz="1400" dirty="0" smtClean="0">
                  <a:cs typeface="B Titr" pitchFamily="2" charset="-78"/>
                </a:rPr>
                <a:t>_ آبياري باراني، 75 درصد.</a:t>
              </a:r>
            </a:p>
            <a:p>
              <a:pPr algn="r" rtl="1"/>
              <a:r>
                <a:rPr lang="ar-SA" sz="1400" dirty="0" smtClean="0">
                  <a:cs typeface="B Titr" pitchFamily="2" charset="-78"/>
                </a:rPr>
                <a:t>_آبياري قطره‌اي، 90 درصد. </a:t>
              </a:r>
              <a:endParaRPr lang="ar-SA" sz="1400" dirty="0">
                <a:cs typeface="B Titr" pitchFamily="2" charset="-78"/>
              </a:endParaRPr>
            </a:p>
          </p:txBody>
        </p:sp>
        <p:sp>
          <p:nvSpPr>
            <p:cNvPr id="47132" name="Text Box 28"/>
            <p:cNvSpPr txBox="1">
              <a:spLocks noChangeArrowheads="1"/>
            </p:cNvSpPr>
            <p:nvPr/>
          </p:nvSpPr>
          <p:spPr bwMode="gray">
            <a:xfrm>
              <a:off x="890" y="1763"/>
              <a:ext cx="1031" cy="544"/>
            </a:xfrm>
            <a:prstGeom prst="rect">
              <a:avLst/>
            </a:prstGeom>
            <a:noFill/>
            <a:ln w="9525">
              <a:noFill/>
              <a:miter lim="800000"/>
              <a:headEnd/>
              <a:tailEnd/>
            </a:ln>
            <a:effectLst/>
          </p:spPr>
          <p:txBody>
            <a:bodyPr wrap="square">
              <a:spAutoFit/>
            </a:bodyPr>
            <a:lstStyle/>
            <a:p>
              <a:pPr algn="r" rtl="1" eaLnBrk="0" hangingPunct="0"/>
              <a:r>
                <a:rPr lang="fa-IR" sz="2000" dirty="0" smtClean="0">
                  <a:latin typeface="IranNastaliq" pitchFamily="18" charset="0"/>
                  <a:cs typeface="IranNastaliq" pitchFamily="18" charset="0"/>
                </a:rPr>
                <a:t>1- آبیاری بارانی</a:t>
              </a:r>
            </a:p>
            <a:p>
              <a:pPr algn="r" rtl="1" eaLnBrk="0" hangingPunct="0"/>
              <a:endParaRPr lang="fa-IR" sz="2000" dirty="0" smtClean="0">
                <a:latin typeface="IranNastaliq" pitchFamily="18" charset="0"/>
                <a:cs typeface="IranNastaliq" pitchFamily="18" charset="0"/>
              </a:endParaRPr>
            </a:p>
            <a:p>
              <a:pPr algn="r" rtl="1" eaLnBrk="0" hangingPunct="0"/>
              <a:r>
                <a:rPr lang="fa-IR" sz="2000" dirty="0" smtClean="0">
                  <a:latin typeface="IranNastaliq" pitchFamily="18" charset="0"/>
                  <a:cs typeface="IranNastaliq" pitchFamily="18" charset="0"/>
                </a:rPr>
                <a:t>2- آبیاری قطره ای </a:t>
              </a:r>
              <a:endParaRPr lang="en-US" sz="2000" dirty="0">
                <a:latin typeface="IranNastaliq" pitchFamily="18" charset="0"/>
                <a:cs typeface="IranNastaliq" pitchFamily="18" charset="0"/>
              </a:endParaRPr>
            </a:p>
          </p:txBody>
        </p:sp>
      </p:grpSp>
      <p:sp>
        <p:nvSpPr>
          <p:cNvPr id="31" name="Rectangle 30"/>
          <p:cNvSpPr/>
          <p:nvPr/>
        </p:nvSpPr>
        <p:spPr>
          <a:xfrm>
            <a:off x="4857752" y="3571876"/>
            <a:ext cx="2145139" cy="461665"/>
          </a:xfrm>
          <a:prstGeom prst="rect">
            <a:avLst/>
          </a:prstGeom>
        </p:spPr>
        <p:txBody>
          <a:bodyPr wrap="none">
            <a:spAutoFit/>
          </a:bodyPr>
          <a:lstStyle/>
          <a:p>
            <a:pPr algn="ctr" eaLnBrk="0" hangingPunct="0"/>
            <a:r>
              <a:rPr lang="fa-IR" sz="2400" dirty="0" smtClean="0">
                <a:solidFill>
                  <a:srgbClr val="FFFF00"/>
                </a:solidFill>
                <a:latin typeface="IranNastaliq" pitchFamily="18" charset="0"/>
                <a:cs typeface="IranNastaliq" pitchFamily="18" charset="0"/>
              </a:rPr>
              <a:t>روشهای آبیاری تحت فشار</a:t>
            </a:r>
            <a:endParaRPr lang="en-US" sz="2400" dirty="0">
              <a:solidFill>
                <a:srgbClr val="FFFF00"/>
              </a:solidFill>
              <a:latin typeface="IranNastaliq" pitchFamily="18" charset="0"/>
              <a:cs typeface="IranNastaliq" pitchFamily="18" charset="0"/>
            </a:endParaRPr>
          </a:p>
        </p:txBody>
      </p:sp>
      <p:sp>
        <p:nvSpPr>
          <p:cNvPr id="32" name="Rectangle 31"/>
          <p:cNvSpPr/>
          <p:nvPr/>
        </p:nvSpPr>
        <p:spPr>
          <a:xfrm>
            <a:off x="3500430" y="4857760"/>
            <a:ext cx="3097323" cy="523220"/>
          </a:xfrm>
          <a:prstGeom prst="rect">
            <a:avLst/>
          </a:prstGeom>
        </p:spPr>
        <p:txBody>
          <a:bodyPr wrap="none">
            <a:spAutoFit/>
          </a:bodyPr>
          <a:lstStyle/>
          <a:p>
            <a:pPr algn="ctr" eaLnBrk="0" hangingPunct="0"/>
            <a:r>
              <a:rPr lang="fa-IR" sz="2800" dirty="0" smtClean="0">
                <a:latin typeface="IranNastaliq" pitchFamily="18" charset="0"/>
                <a:cs typeface="IranNastaliq" pitchFamily="18" charset="0"/>
              </a:rPr>
              <a:t>مقایسه راندمان ها در روشهای آبیاری </a:t>
            </a:r>
            <a:endParaRPr lang="en-US" sz="2800" dirty="0">
              <a:latin typeface="IranNastaliq" pitchFamily="18" charset="0"/>
              <a:cs typeface="IranNastaliq" pitchFamily="18" charset="0"/>
            </a:endParaRPr>
          </a:p>
        </p:txBody>
      </p:sp>
      <p:pic>
        <p:nvPicPr>
          <p:cNvPr id="33" name="Picture 32" descr="abyary.jpg"/>
          <p:cNvPicPr>
            <a:picLocks noChangeAspect="1"/>
          </p:cNvPicPr>
          <p:nvPr/>
        </p:nvPicPr>
        <p:blipFill>
          <a:blip r:embed="rId2"/>
          <a:stretch>
            <a:fillRect/>
          </a:stretch>
        </p:blipFill>
        <p:spPr>
          <a:xfrm>
            <a:off x="-1" y="5643578"/>
            <a:ext cx="1821633" cy="1214422"/>
          </a:xfrm>
          <a:prstGeom prst="rect">
            <a:avLst/>
          </a:prstGeom>
        </p:spPr>
      </p:pic>
      <p:pic>
        <p:nvPicPr>
          <p:cNvPr id="34" name="Picture 33" descr="238607.jpg"/>
          <p:cNvPicPr>
            <a:picLocks noChangeAspect="1"/>
          </p:cNvPicPr>
          <p:nvPr/>
        </p:nvPicPr>
        <p:blipFill>
          <a:blip r:embed="rId3"/>
          <a:stretch>
            <a:fillRect/>
          </a:stretch>
        </p:blipFill>
        <p:spPr>
          <a:xfrm>
            <a:off x="7205002" y="5500702"/>
            <a:ext cx="1938997" cy="1357298"/>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357166"/>
            <a:ext cx="7391400" cy="963635"/>
          </a:xfrm>
        </p:spPr>
        <p:txBody>
          <a:bodyPr/>
          <a:lstStyle/>
          <a:p>
            <a:pPr algn="r" rtl="1"/>
            <a:r>
              <a:rPr lang="fa-IR" sz="4000" dirty="0" smtClean="0">
                <a:solidFill>
                  <a:srgbClr val="C00000"/>
                </a:solidFill>
                <a:latin typeface="IranNastaliq" pitchFamily="18" charset="0"/>
                <a:cs typeface="IranNastaliq" pitchFamily="18" charset="0"/>
              </a:rPr>
              <a:t>مساحت اراضی آبیاری تحت فشار در کشورهای مختلف</a:t>
            </a:r>
            <a:endParaRPr lang="en-US" sz="4000" dirty="0">
              <a:solidFill>
                <a:srgbClr val="C00000"/>
              </a:solidFill>
              <a:latin typeface="IranNastaliq" pitchFamily="18" charset="0"/>
              <a:cs typeface="IranNastaliq" pitchFamily="18" charset="0"/>
            </a:endParaRPr>
          </a:p>
        </p:txBody>
      </p:sp>
      <p:pic>
        <p:nvPicPr>
          <p:cNvPr id="4" name="Picture 3" descr="Untitled.jpg"/>
          <p:cNvPicPr>
            <a:picLocks noChangeAspect="1"/>
          </p:cNvPicPr>
          <p:nvPr/>
        </p:nvPicPr>
        <p:blipFill>
          <a:blip r:embed="rId2"/>
          <a:srcRect t="2844" b="37430"/>
          <a:stretch>
            <a:fillRect/>
          </a:stretch>
        </p:blipFill>
        <p:spPr>
          <a:xfrm>
            <a:off x="171043" y="1357298"/>
            <a:ext cx="8917109" cy="5143536"/>
          </a:xfrm>
          <a:prstGeom prst="rect">
            <a:avLst/>
          </a:prstGeom>
        </p:spPr>
      </p:pic>
      <p:sp>
        <p:nvSpPr>
          <p:cNvPr id="6" name="Rounded Rectangle 5"/>
          <p:cNvSpPr/>
          <p:nvPr/>
        </p:nvSpPr>
        <p:spPr>
          <a:xfrm>
            <a:off x="571472" y="6143644"/>
            <a:ext cx="8358214" cy="3571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fa-IR" sz="4800" dirty="0" smtClean="0">
                <a:solidFill>
                  <a:srgbClr val="C00000"/>
                </a:solidFill>
                <a:latin typeface="IranNastaliq" pitchFamily="18" charset="0"/>
                <a:cs typeface="IranNastaliq" pitchFamily="18" charset="0"/>
              </a:rPr>
              <a:t>آبیاری بارانی</a:t>
            </a:r>
            <a:endParaRPr lang="en-US" sz="3200" dirty="0">
              <a:solidFill>
                <a:srgbClr val="C00000"/>
              </a:solidFill>
              <a:latin typeface="IranNastaliq" pitchFamily="18" charset="0"/>
              <a:cs typeface="IranNastaliq" pitchFamily="18" charset="0"/>
            </a:endParaRPr>
          </a:p>
        </p:txBody>
      </p:sp>
      <p:sp>
        <p:nvSpPr>
          <p:cNvPr id="48131" name="AutoShape 3"/>
          <p:cNvSpPr>
            <a:spLocks noChangeArrowheads="1"/>
          </p:cNvSpPr>
          <p:nvPr/>
        </p:nvSpPr>
        <p:spPr bwMode="gray">
          <a:xfrm>
            <a:off x="457200" y="1828800"/>
            <a:ext cx="5715000" cy="4495800"/>
          </a:xfrm>
          <a:prstGeom prst="rightArrow">
            <a:avLst>
              <a:gd name="adj1" fmla="val 79306"/>
              <a:gd name="adj2" fmla="val 31485"/>
            </a:avLst>
          </a:prstGeom>
          <a:gradFill rotWithShape="1">
            <a:gsLst>
              <a:gs pos="0">
                <a:schemeClr val="bg2">
                  <a:gamma/>
                  <a:tint val="0"/>
                  <a:invGamma/>
                </a:schemeClr>
              </a:gs>
              <a:gs pos="100000">
                <a:schemeClr val="bg2"/>
              </a:gs>
            </a:gsLst>
            <a:lin ang="0" scaled="1"/>
          </a:gradFill>
          <a:ln w="9525">
            <a:noFill/>
            <a:miter lim="800000"/>
            <a:headEnd/>
            <a:tailEnd/>
          </a:ln>
          <a:effectLst/>
        </p:spPr>
        <p:txBody>
          <a:bodyPr wrap="none" anchor="ctr"/>
          <a:lstStyle/>
          <a:p>
            <a:endParaRPr lang="en-US"/>
          </a:p>
        </p:txBody>
      </p:sp>
      <p:sp>
        <p:nvSpPr>
          <p:cNvPr id="48132" name="AutoShape 4"/>
          <p:cNvSpPr>
            <a:spLocks noChangeArrowheads="1"/>
          </p:cNvSpPr>
          <p:nvPr/>
        </p:nvSpPr>
        <p:spPr bwMode="blackWhite">
          <a:xfrm>
            <a:off x="838200" y="2438400"/>
            <a:ext cx="4038600" cy="990600"/>
          </a:xfrm>
          <a:prstGeom prst="roundRect">
            <a:avLst>
              <a:gd name="adj" fmla="val 9106"/>
            </a:avLst>
          </a:prstGeom>
          <a:gradFill rotWithShape="1">
            <a:gsLst>
              <a:gs pos="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lgn="ctr" eaLnBrk="0" hangingPunct="0"/>
            <a:r>
              <a:rPr lang="fa-IR" sz="3200" dirty="0" smtClean="0">
                <a:solidFill>
                  <a:srgbClr val="FFFF00"/>
                </a:solidFill>
                <a:latin typeface="IranNastaliq" pitchFamily="18" charset="0"/>
                <a:cs typeface="IranNastaliq" pitchFamily="18" charset="0"/>
              </a:rPr>
              <a:t>افزایش سطح زیر کشت</a:t>
            </a:r>
            <a:endParaRPr lang="en-US" sz="3200" dirty="0">
              <a:solidFill>
                <a:srgbClr val="FFFF00"/>
              </a:solidFill>
              <a:latin typeface="IranNastaliq" pitchFamily="18" charset="0"/>
              <a:cs typeface="IranNastaliq" pitchFamily="18" charset="0"/>
            </a:endParaRPr>
          </a:p>
        </p:txBody>
      </p:sp>
      <p:sp>
        <p:nvSpPr>
          <p:cNvPr id="48133" name="AutoShape 5"/>
          <p:cNvSpPr>
            <a:spLocks noChangeArrowheads="1"/>
          </p:cNvSpPr>
          <p:nvPr/>
        </p:nvSpPr>
        <p:spPr bwMode="blackWhite">
          <a:xfrm>
            <a:off x="785786" y="3571876"/>
            <a:ext cx="4038600" cy="990600"/>
          </a:xfrm>
          <a:prstGeom prst="roundRect">
            <a:avLst>
              <a:gd name="adj" fmla="val 9106"/>
            </a:avLst>
          </a:prstGeom>
          <a:gradFill rotWithShape="1">
            <a:gsLst>
              <a:gs pos="0">
                <a:srgbClr val="699D5F"/>
              </a:gs>
              <a:gs pos="100000">
                <a:srgbClr val="699D5F">
                  <a:gamma/>
                  <a:shade val="46275"/>
                  <a:invGamma/>
                </a:srgbClr>
              </a:gs>
            </a:gsLst>
            <a:lin ang="5400000" scaled="1"/>
          </a:gradFill>
          <a:ln w="25400">
            <a:solidFill>
              <a:schemeClr val="tx1"/>
            </a:solidFill>
            <a:round/>
            <a:headEnd/>
            <a:tailEnd/>
          </a:ln>
          <a:effectLst/>
        </p:spPr>
        <p:txBody>
          <a:bodyPr wrap="none" anchor="ctr"/>
          <a:lstStyle/>
          <a:p>
            <a:pPr algn="ctr" eaLnBrk="0" hangingPunct="0"/>
            <a:r>
              <a:rPr lang="fa-IR" sz="3200" dirty="0" smtClean="0">
                <a:solidFill>
                  <a:srgbClr val="FFFF00"/>
                </a:solidFill>
                <a:latin typeface="IranNastaliq" pitchFamily="18" charset="0"/>
                <a:cs typeface="IranNastaliq" pitchFamily="18" charset="0"/>
              </a:rPr>
              <a:t>صرفه جویی در نیروی انسانی</a:t>
            </a:r>
            <a:endParaRPr lang="en-US" sz="3200" dirty="0">
              <a:solidFill>
                <a:srgbClr val="FFFF00"/>
              </a:solidFill>
              <a:latin typeface="IranNastaliq" pitchFamily="18" charset="0"/>
              <a:cs typeface="IranNastaliq" pitchFamily="18" charset="0"/>
            </a:endParaRPr>
          </a:p>
        </p:txBody>
      </p:sp>
      <p:sp>
        <p:nvSpPr>
          <p:cNvPr id="48134" name="AutoShape 6"/>
          <p:cNvSpPr>
            <a:spLocks noChangeArrowheads="1"/>
          </p:cNvSpPr>
          <p:nvPr/>
        </p:nvSpPr>
        <p:spPr bwMode="blackWhite">
          <a:xfrm>
            <a:off x="838200" y="4724400"/>
            <a:ext cx="4038600" cy="990600"/>
          </a:xfrm>
          <a:prstGeom prst="roundRect">
            <a:avLst>
              <a:gd name="adj" fmla="val 9106"/>
            </a:avLst>
          </a:prstGeom>
          <a:gradFill rotWithShape="1">
            <a:gsLst>
              <a:gs pos="0">
                <a:schemeClr val="accent2"/>
              </a:gs>
              <a:gs pos="100000">
                <a:schemeClr val="accent2">
                  <a:gamma/>
                  <a:shade val="46275"/>
                  <a:invGamma/>
                </a:schemeClr>
              </a:gs>
            </a:gsLst>
            <a:lin ang="5400000" scaled="1"/>
          </a:gradFill>
          <a:ln w="25400">
            <a:solidFill>
              <a:schemeClr val="tx1"/>
            </a:solidFill>
            <a:round/>
            <a:headEnd/>
            <a:tailEnd/>
          </a:ln>
          <a:effectLst/>
        </p:spPr>
        <p:txBody>
          <a:bodyPr wrap="none" anchor="ctr"/>
          <a:lstStyle/>
          <a:p>
            <a:pPr algn="ctr" eaLnBrk="0" hangingPunct="0"/>
            <a:r>
              <a:rPr lang="fa-IR" sz="3600" dirty="0" smtClean="0">
                <a:solidFill>
                  <a:srgbClr val="FFFF00"/>
                </a:solidFill>
                <a:latin typeface="IranNastaliq" pitchFamily="18" charset="0"/>
                <a:cs typeface="IranNastaliq" pitchFamily="18" charset="0"/>
              </a:rPr>
              <a:t>بهبود در مصرف آب </a:t>
            </a:r>
            <a:endParaRPr lang="en-US" sz="3600" dirty="0">
              <a:solidFill>
                <a:srgbClr val="FFFF00"/>
              </a:solidFill>
              <a:latin typeface="IranNastaliq" pitchFamily="18" charset="0"/>
              <a:cs typeface="IranNastaliq" pitchFamily="18" charset="0"/>
            </a:endParaRPr>
          </a:p>
        </p:txBody>
      </p:sp>
      <p:sp>
        <p:nvSpPr>
          <p:cNvPr id="48135" name="AutoShape 7"/>
          <p:cNvSpPr>
            <a:spLocks noChangeArrowheads="1"/>
          </p:cNvSpPr>
          <p:nvPr/>
        </p:nvSpPr>
        <p:spPr bwMode="auto">
          <a:xfrm>
            <a:off x="6072198" y="3214686"/>
            <a:ext cx="2628928" cy="1504952"/>
          </a:xfrm>
          <a:prstGeom prst="roundRect">
            <a:avLst>
              <a:gd name="adj" fmla="val 9106"/>
            </a:avLst>
          </a:prstGeom>
          <a:noFill/>
          <a:ln w="25400">
            <a:noFill/>
            <a:round/>
            <a:headEnd/>
            <a:tailEnd/>
          </a:ln>
          <a:effectLst/>
        </p:spPr>
        <p:txBody>
          <a:bodyPr anchor="ctr"/>
          <a:lstStyle/>
          <a:p>
            <a:pPr algn="ctr"/>
            <a:r>
              <a:rPr lang="fa-IR" sz="4400" b="1" dirty="0" smtClean="0">
                <a:effectLst>
                  <a:outerShdw blurRad="38100" dist="38100" dir="2700000" algn="tl">
                    <a:srgbClr val="C0C0C0"/>
                  </a:outerShdw>
                </a:effectLst>
                <a:latin typeface="IranNastaliq" pitchFamily="18" charset="0"/>
                <a:cs typeface="IranNastaliq" pitchFamily="18" charset="0"/>
              </a:rPr>
              <a:t>افزایش عملکرد</a:t>
            </a:r>
            <a:endParaRPr lang="en-US" sz="4400" b="1" dirty="0">
              <a:effectLst>
                <a:outerShdw blurRad="38100" dist="38100" dir="2700000" algn="tl">
                  <a:srgbClr val="C0C0C0"/>
                </a:outerShdw>
              </a:effectLst>
              <a:latin typeface="IranNastaliq" pitchFamily="18" charset="0"/>
              <a:cs typeface="IranNastaliq"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286248" y="0"/>
            <a:ext cx="4857752" cy="563563"/>
          </a:xfrm>
        </p:spPr>
        <p:txBody>
          <a:bodyPr/>
          <a:lstStyle/>
          <a:p>
            <a:pPr algn="r"/>
            <a:r>
              <a:rPr lang="fa-IR" sz="4400" dirty="0" smtClean="0">
                <a:solidFill>
                  <a:srgbClr val="C00000"/>
                </a:solidFill>
                <a:latin typeface="IranNastaliq" pitchFamily="18" charset="0"/>
                <a:cs typeface="IranNastaliq" pitchFamily="18" charset="0"/>
              </a:rPr>
              <a:t>اجزای یک سیستم آبیاری بارانی</a:t>
            </a:r>
            <a:endParaRPr lang="en-US" sz="2800" dirty="0">
              <a:solidFill>
                <a:srgbClr val="C00000"/>
              </a:solidFill>
              <a:latin typeface="IranNastaliq" pitchFamily="18" charset="0"/>
              <a:cs typeface="IranNastaliq" pitchFamily="18" charset="0"/>
            </a:endParaRPr>
          </a:p>
        </p:txBody>
      </p:sp>
      <p:grpSp>
        <p:nvGrpSpPr>
          <p:cNvPr id="61473" name="Group 33"/>
          <p:cNvGrpSpPr>
            <a:grpSpLocks/>
          </p:cNvGrpSpPr>
          <p:nvPr/>
        </p:nvGrpSpPr>
        <p:grpSpPr bwMode="auto">
          <a:xfrm>
            <a:off x="914400" y="1571612"/>
            <a:ext cx="6096000" cy="4857784"/>
            <a:chOff x="576" y="1248"/>
            <a:chExt cx="3840" cy="2544"/>
          </a:xfrm>
        </p:grpSpPr>
        <p:sp>
          <p:nvSpPr>
            <p:cNvPr id="61443" name="Freeform 3"/>
            <p:cNvSpPr>
              <a:spLocks noEditPoints="1"/>
            </p:cNvSpPr>
            <p:nvPr/>
          </p:nvSpPr>
          <p:spPr bwMode="gray">
            <a:xfrm>
              <a:off x="672" y="1248"/>
              <a:ext cx="3744" cy="2544"/>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accent2"/>
                </a:gs>
                <a:gs pos="100000">
                  <a:schemeClr val="hlink"/>
                </a:gs>
              </a:gsLst>
              <a:lin ang="5400000" scaled="1"/>
            </a:gradFill>
            <a:ln w="0">
              <a:noFill/>
              <a:prstDash val="solid"/>
              <a:round/>
              <a:headEnd/>
              <a:tailEnd/>
            </a:ln>
            <a:effectLst>
              <a:outerShdw dist="206741" dir="8249373" algn="ctr" rotWithShape="0">
                <a:srgbClr val="C1D1D3">
                  <a:alpha val="50000"/>
                </a:srgbClr>
              </a:outerShdw>
            </a:effectLst>
          </p:spPr>
          <p:txBody>
            <a:bodyPr/>
            <a:lstStyle/>
            <a:p>
              <a:endParaRPr lang="en-US"/>
            </a:p>
          </p:txBody>
        </p:sp>
        <p:grpSp>
          <p:nvGrpSpPr>
            <p:cNvPr id="61444" name="Group 4"/>
            <p:cNvGrpSpPr>
              <a:grpSpLocks/>
            </p:cNvGrpSpPr>
            <p:nvPr/>
          </p:nvGrpSpPr>
          <p:grpSpPr bwMode="auto">
            <a:xfrm>
              <a:off x="1920" y="2408"/>
              <a:ext cx="1248" cy="1288"/>
              <a:chOff x="1776" y="2408"/>
              <a:chExt cx="1248" cy="1288"/>
            </a:xfrm>
          </p:grpSpPr>
          <p:pic>
            <p:nvPicPr>
              <p:cNvPr id="61445" name="Picture 5" descr="Picture1"/>
              <p:cNvPicPr>
                <a:picLocks noChangeAspect="1" noChangeArrowheads="1"/>
              </p:cNvPicPr>
              <p:nvPr/>
            </p:nvPicPr>
            <p:blipFill>
              <a:blip r:embed="rId3"/>
              <a:srcRect/>
              <a:stretch>
                <a:fillRect/>
              </a:stretch>
            </p:blipFill>
            <p:spPr bwMode="auto">
              <a:xfrm>
                <a:off x="1776" y="3353"/>
                <a:ext cx="1248" cy="343"/>
              </a:xfrm>
              <a:prstGeom prst="rect">
                <a:avLst/>
              </a:prstGeom>
              <a:noFill/>
            </p:spPr>
          </p:pic>
          <p:sp>
            <p:nvSpPr>
              <p:cNvPr id="61446" name="Oval 6"/>
              <p:cNvSpPr>
                <a:spLocks noChangeArrowheads="1"/>
              </p:cNvSpPr>
              <p:nvPr/>
            </p:nvSpPr>
            <p:spPr bwMode="gray">
              <a:xfrm>
                <a:off x="1877" y="2417"/>
                <a:ext cx="1074"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61447" name="Oval 7"/>
              <p:cNvSpPr>
                <a:spLocks noChangeArrowheads="1"/>
              </p:cNvSpPr>
              <p:nvPr/>
            </p:nvSpPr>
            <p:spPr bwMode="gray">
              <a:xfrm>
                <a:off x="1890" y="2423"/>
                <a:ext cx="1049" cy="104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61448" name="Oval 8"/>
              <p:cNvSpPr>
                <a:spLocks noChangeArrowheads="1"/>
              </p:cNvSpPr>
              <p:nvPr/>
            </p:nvSpPr>
            <p:spPr bwMode="gray">
              <a:xfrm>
                <a:off x="1971" y="2408"/>
                <a:ext cx="998" cy="980"/>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61449" name="Oval 9"/>
              <p:cNvSpPr>
                <a:spLocks noChangeArrowheads="1"/>
              </p:cNvSpPr>
              <p:nvPr/>
            </p:nvSpPr>
            <p:spPr bwMode="gray">
              <a:xfrm>
                <a:off x="1959" y="2461"/>
                <a:ext cx="888" cy="79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dirty="0">
                  <a:latin typeface="IranNastaliq" pitchFamily="18" charset="0"/>
                  <a:cs typeface="IranNastaliq" pitchFamily="18" charset="0"/>
                </a:endParaRPr>
              </a:p>
            </p:txBody>
          </p:sp>
        </p:grpSp>
        <p:grpSp>
          <p:nvGrpSpPr>
            <p:cNvPr id="61450" name="Group 10"/>
            <p:cNvGrpSpPr>
              <a:grpSpLocks/>
            </p:cNvGrpSpPr>
            <p:nvPr/>
          </p:nvGrpSpPr>
          <p:grpSpPr bwMode="auto">
            <a:xfrm>
              <a:off x="720" y="2188"/>
              <a:ext cx="1056" cy="1028"/>
              <a:chOff x="576" y="2188"/>
              <a:chExt cx="1056" cy="1028"/>
            </a:xfrm>
          </p:grpSpPr>
          <p:pic>
            <p:nvPicPr>
              <p:cNvPr id="61451" name="Picture 11" descr="Picture1"/>
              <p:cNvPicPr>
                <a:picLocks noChangeAspect="1" noChangeArrowheads="1"/>
              </p:cNvPicPr>
              <p:nvPr/>
            </p:nvPicPr>
            <p:blipFill>
              <a:blip r:embed="rId3"/>
              <a:srcRect/>
              <a:stretch>
                <a:fillRect/>
              </a:stretch>
            </p:blipFill>
            <p:spPr bwMode="auto">
              <a:xfrm>
                <a:off x="576" y="2924"/>
                <a:ext cx="1056" cy="292"/>
              </a:xfrm>
              <a:prstGeom prst="rect">
                <a:avLst/>
              </a:prstGeom>
              <a:noFill/>
            </p:spPr>
          </p:pic>
          <p:sp>
            <p:nvSpPr>
              <p:cNvPr id="61452" name="Oval 12"/>
              <p:cNvSpPr>
                <a:spLocks noChangeArrowheads="1"/>
              </p:cNvSpPr>
              <p:nvPr/>
            </p:nvSpPr>
            <p:spPr bwMode="gray">
              <a:xfrm>
                <a:off x="714" y="2188"/>
                <a:ext cx="860" cy="86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61453" name="Oval 13"/>
              <p:cNvSpPr>
                <a:spLocks noChangeArrowheads="1"/>
              </p:cNvSpPr>
              <p:nvPr/>
            </p:nvSpPr>
            <p:spPr bwMode="gray">
              <a:xfrm>
                <a:off x="725" y="2193"/>
                <a:ext cx="839" cy="83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61454" name="Oval 14"/>
              <p:cNvSpPr>
                <a:spLocks noChangeArrowheads="1"/>
              </p:cNvSpPr>
              <p:nvPr/>
            </p:nvSpPr>
            <p:spPr bwMode="gray">
              <a:xfrm>
                <a:off x="734" y="2201"/>
                <a:ext cx="798" cy="78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61455" name="Oval 15"/>
              <p:cNvSpPr>
                <a:spLocks noChangeArrowheads="1"/>
              </p:cNvSpPr>
              <p:nvPr/>
            </p:nvSpPr>
            <p:spPr bwMode="gray">
              <a:xfrm>
                <a:off x="780" y="2223"/>
                <a:ext cx="710" cy="63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grpSp>
        <p:grpSp>
          <p:nvGrpSpPr>
            <p:cNvPr id="61456" name="Group 16"/>
            <p:cNvGrpSpPr>
              <a:grpSpLocks/>
            </p:cNvGrpSpPr>
            <p:nvPr/>
          </p:nvGrpSpPr>
          <p:grpSpPr bwMode="auto">
            <a:xfrm>
              <a:off x="576" y="1326"/>
              <a:ext cx="864" cy="759"/>
              <a:chOff x="432" y="1326"/>
              <a:chExt cx="864" cy="759"/>
            </a:xfrm>
          </p:grpSpPr>
          <p:pic>
            <p:nvPicPr>
              <p:cNvPr id="61457" name="Picture 17" descr="Picture1"/>
              <p:cNvPicPr>
                <a:picLocks noChangeAspect="1" noChangeArrowheads="1"/>
              </p:cNvPicPr>
              <p:nvPr/>
            </p:nvPicPr>
            <p:blipFill>
              <a:blip r:embed="rId3"/>
              <a:srcRect/>
              <a:stretch>
                <a:fillRect/>
              </a:stretch>
            </p:blipFill>
            <p:spPr bwMode="auto">
              <a:xfrm>
                <a:off x="432" y="1847"/>
                <a:ext cx="864" cy="238"/>
              </a:xfrm>
              <a:prstGeom prst="rect">
                <a:avLst/>
              </a:prstGeom>
              <a:noFill/>
            </p:spPr>
          </p:pic>
          <p:sp>
            <p:nvSpPr>
              <p:cNvPr id="61458" name="Oval 18"/>
              <p:cNvSpPr>
                <a:spLocks noChangeArrowheads="1"/>
              </p:cNvSpPr>
              <p:nvPr/>
            </p:nvSpPr>
            <p:spPr bwMode="gray">
              <a:xfrm>
                <a:off x="560" y="1326"/>
                <a:ext cx="645" cy="64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61459" name="Oval 19"/>
              <p:cNvSpPr>
                <a:spLocks noChangeArrowheads="1"/>
              </p:cNvSpPr>
              <p:nvPr/>
            </p:nvSpPr>
            <p:spPr bwMode="gray">
              <a:xfrm>
                <a:off x="568" y="1329"/>
                <a:ext cx="630" cy="63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61460" name="Oval 20"/>
              <p:cNvSpPr>
                <a:spLocks noChangeArrowheads="1"/>
              </p:cNvSpPr>
              <p:nvPr/>
            </p:nvSpPr>
            <p:spPr bwMode="gray">
              <a:xfrm>
                <a:off x="575" y="1336"/>
                <a:ext cx="599" cy="58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61461" name="Oval 21"/>
              <p:cNvSpPr>
                <a:spLocks noChangeArrowheads="1"/>
              </p:cNvSpPr>
              <p:nvPr/>
            </p:nvSpPr>
            <p:spPr bwMode="gray">
              <a:xfrm>
                <a:off x="609" y="1352"/>
                <a:ext cx="534" cy="47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grpSp>
        <p:pic>
          <p:nvPicPr>
            <p:cNvPr id="61463" name="Picture 23" descr="Picture1"/>
            <p:cNvPicPr>
              <a:picLocks noChangeAspect="1" noChangeArrowheads="1"/>
            </p:cNvPicPr>
            <p:nvPr/>
          </p:nvPicPr>
          <p:blipFill>
            <a:blip r:embed="rId3"/>
            <a:srcRect/>
            <a:stretch>
              <a:fillRect/>
            </a:stretch>
          </p:blipFill>
          <p:spPr bwMode="auto">
            <a:xfrm>
              <a:off x="1584" y="1296"/>
              <a:ext cx="672" cy="186"/>
            </a:xfrm>
            <a:prstGeom prst="rect">
              <a:avLst/>
            </a:prstGeom>
            <a:noFill/>
          </p:spPr>
        </p:pic>
        <p:sp>
          <p:nvSpPr>
            <p:cNvPr id="61469" name="Text Box 29"/>
            <p:cNvSpPr txBox="1">
              <a:spLocks noChangeArrowheads="1"/>
            </p:cNvSpPr>
            <p:nvPr/>
          </p:nvSpPr>
          <p:spPr bwMode="auto">
            <a:xfrm>
              <a:off x="827" y="1546"/>
              <a:ext cx="388" cy="242"/>
            </a:xfrm>
            <a:prstGeom prst="rect">
              <a:avLst/>
            </a:prstGeom>
            <a:noFill/>
            <a:ln w="9525" algn="ctr">
              <a:noFill/>
              <a:miter lim="800000"/>
              <a:headEnd/>
              <a:tailEnd/>
            </a:ln>
            <a:effectLst/>
          </p:spPr>
          <p:txBody>
            <a:bodyPr wrap="square">
              <a:spAutoFit/>
            </a:bodyPr>
            <a:lstStyle/>
            <a:p>
              <a:pPr algn="ctr"/>
              <a:r>
                <a:rPr lang="fa-IR" sz="2400" b="1" dirty="0" smtClean="0">
                  <a:solidFill>
                    <a:srgbClr val="FF0000"/>
                  </a:solidFill>
                  <a:latin typeface="IranNastaliq" pitchFamily="18" charset="0"/>
                  <a:cs typeface="IranNastaliq" pitchFamily="18" charset="0"/>
                </a:rPr>
                <a:t>پمپ</a:t>
              </a:r>
              <a:endParaRPr lang="en-US" sz="2400" dirty="0">
                <a:solidFill>
                  <a:srgbClr val="FF0000"/>
                </a:solidFill>
                <a:latin typeface="IranNastaliq" pitchFamily="18" charset="0"/>
                <a:cs typeface="IranNastaliq" pitchFamily="18" charset="0"/>
              </a:endParaRPr>
            </a:p>
          </p:txBody>
        </p:sp>
        <p:sp>
          <p:nvSpPr>
            <p:cNvPr id="61470" name="Text Box 30"/>
            <p:cNvSpPr txBox="1">
              <a:spLocks noChangeArrowheads="1"/>
            </p:cNvSpPr>
            <p:nvPr/>
          </p:nvSpPr>
          <p:spPr bwMode="auto">
            <a:xfrm>
              <a:off x="945" y="2408"/>
              <a:ext cx="640" cy="500"/>
            </a:xfrm>
            <a:prstGeom prst="rect">
              <a:avLst/>
            </a:prstGeom>
            <a:noFill/>
            <a:ln w="9525" algn="ctr">
              <a:noFill/>
              <a:miter lim="800000"/>
              <a:headEnd/>
              <a:tailEnd/>
            </a:ln>
            <a:effectLst/>
          </p:spPr>
          <p:txBody>
            <a:bodyPr wrap="none">
              <a:spAutoFit/>
            </a:bodyPr>
            <a:lstStyle/>
            <a:p>
              <a:pPr algn="ctr"/>
              <a:r>
                <a:rPr lang="fa-IR" sz="2800" dirty="0" smtClean="0">
                  <a:solidFill>
                    <a:srgbClr val="FF0000"/>
                  </a:solidFill>
                  <a:latin typeface="IranNastaliq" pitchFamily="18" charset="0"/>
                  <a:cs typeface="IranNastaliq" pitchFamily="18" charset="0"/>
                </a:rPr>
                <a:t>لوله و </a:t>
              </a:r>
            </a:p>
            <a:p>
              <a:pPr algn="ctr"/>
              <a:r>
                <a:rPr lang="fa-IR" sz="2800" dirty="0" smtClean="0">
                  <a:solidFill>
                    <a:srgbClr val="FF0000"/>
                  </a:solidFill>
                  <a:latin typeface="IranNastaliq" pitchFamily="18" charset="0"/>
                  <a:cs typeface="IranNastaliq" pitchFamily="18" charset="0"/>
                </a:rPr>
                <a:t>اتصالات</a:t>
              </a:r>
              <a:endParaRPr lang="en-US" sz="2000" dirty="0">
                <a:solidFill>
                  <a:srgbClr val="FF0000"/>
                </a:solidFill>
                <a:latin typeface="IranNastaliq" pitchFamily="18" charset="0"/>
                <a:cs typeface="IranNastaliq" pitchFamily="18" charset="0"/>
              </a:endParaRPr>
            </a:p>
          </p:txBody>
        </p:sp>
        <p:sp>
          <p:nvSpPr>
            <p:cNvPr id="61471" name="Text Box 31"/>
            <p:cNvSpPr txBox="1">
              <a:spLocks noChangeArrowheads="1"/>
            </p:cNvSpPr>
            <p:nvPr/>
          </p:nvSpPr>
          <p:spPr bwMode="auto">
            <a:xfrm>
              <a:off x="2205" y="2707"/>
              <a:ext cx="720" cy="338"/>
            </a:xfrm>
            <a:prstGeom prst="rect">
              <a:avLst/>
            </a:prstGeom>
            <a:noFill/>
            <a:ln w="9525" algn="ctr">
              <a:noFill/>
              <a:miter lim="800000"/>
              <a:headEnd/>
              <a:tailEnd/>
            </a:ln>
            <a:effectLst/>
          </p:spPr>
          <p:txBody>
            <a:bodyPr wrap="square">
              <a:spAutoFit/>
            </a:bodyPr>
            <a:lstStyle/>
            <a:p>
              <a:pPr algn="ctr"/>
              <a:r>
                <a:rPr lang="fa-IR" sz="3600" dirty="0" smtClean="0">
                  <a:solidFill>
                    <a:srgbClr val="FF0000"/>
                  </a:solidFill>
                  <a:latin typeface="IranNastaliq" pitchFamily="18" charset="0"/>
                  <a:cs typeface="IranNastaliq" pitchFamily="18" charset="0"/>
                </a:rPr>
                <a:t>آبپاش</a:t>
              </a:r>
              <a:endParaRPr lang="en-US" sz="2400" dirty="0">
                <a:solidFill>
                  <a:srgbClr val="FF0000"/>
                </a:solidFill>
                <a:latin typeface="IranNastaliq" pitchFamily="18" charset="0"/>
                <a:cs typeface="IranNastaliq" pitchFamily="18" charset="0"/>
              </a:endParaRPr>
            </a:p>
          </p:txBody>
        </p:sp>
      </p:grpSp>
      <p:pic>
        <p:nvPicPr>
          <p:cNvPr id="29" name="Picture 4"/>
          <p:cNvPicPr>
            <a:picLocks noChangeAspect="1" noChangeArrowheads="1"/>
          </p:cNvPicPr>
          <p:nvPr/>
        </p:nvPicPr>
        <p:blipFill>
          <a:blip r:embed="rId4" cstate="print"/>
          <a:srcRect/>
          <a:stretch>
            <a:fillRect/>
          </a:stretch>
        </p:blipFill>
        <p:spPr bwMode="auto">
          <a:xfrm>
            <a:off x="5572132" y="1500174"/>
            <a:ext cx="3571868" cy="2678901"/>
          </a:xfrm>
          <a:prstGeom prst="rect">
            <a:avLst/>
          </a:prstGeom>
          <a:noFill/>
          <a:ln w="12700">
            <a:noFill/>
            <a:miter lim="800000"/>
            <a:headEnd type="none" w="sm" len="sm"/>
            <a:tailEnd type="none" w="sm" len="sm"/>
          </a:ln>
          <a:effectLst/>
        </p:spPr>
      </p:pic>
      <p:pic>
        <p:nvPicPr>
          <p:cNvPr id="31" name="Picture 30" descr="Pumpiran.jpg"/>
          <p:cNvPicPr>
            <a:picLocks noChangeAspect="1"/>
          </p:cNvPicPr>
          <p:nvPr/>
        </p:nvPicPr>
        <p:blipFill>
          <a:blip r:embed="rId5"/>
          <a:srcRect r="19030" b="12290"/>
          <a:stretch>
            <a:fillRect/>
          </a:stretch>
        </p:blipFill>
        <p:spPr>
          <a:xfrm>
            <a:off x="2143108" y="0"/>
            <a:ext cx="2667776" cy="2786082"/>
          </a:xfrm>
          <a:prstGeom prst="rect">
            <a:avLst/>
          </a:prstGeom>
        </p:spPr>
      </p:pic>
      <p:pic>
        <p:nvPicPr>
          <p:cNvPr id="32" name="Picture 31" descr="adverimg-58217.jpg"/>
          <p:cNvPicPr>
            <a:picLocks noChangeAspect="1"/>
          </p:cNvPicPr>
          <p:nvPr/>
        </p:nvPicPr>
        <p:blipFill>
          <a:blip r:embed="rId6"/>
          <a:stretch>
            <a:fillRect/>
          </a:stretch>
        </p:blipFill>
        <p:spPr>
          <a:xfrm>
            <a:off x="6003574" y="4414356"/>
            <a:ext cx="3140426" cy="24436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ppt_x</p:attrName>
                                        </p:attrNameLst>
                                      </p:cBhvr>
                                      <p:tavLst>
                                        <p:tav tm="0">
                                          <p:val>
                                            <p:fltVal val="0.5"/>
                                          </p:val>
                                        </p:tav>
                                        <p:tav tm="100000">
                                          <p:val>
                                            <p:strVal val="#ppt_x"/>
                                          </p:val>
                                        </p:tav>
                                      </p:tavLst>
                                    </p:anim>
                                    <p:anim calcmode="lin" valueType="num">
                                      <p:cBhvr>
                                        <p:cTn id="10" dur="500" fill="hold"/>
                                        <p:tgtEl>
                                          <p:spTgt spid="29"/>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571480"/>
            <a:ext cx="7391400" cy="1071570"/>
          </a:xfrm>
        </p:spPr>
        <p:txBody>
          <a:bodyPr/>
          <a:lstStyle/>
          <a:p>
            <a:r>
              <a:rPr lang="ar-SA" sz="4400" dirty="0" smtClean="0">
                <a:solidFill>
                  <a:srgbClr val="FF0000"/>
                </a:solidFill>
                <a:latin typeface="IranNastaliq" pitchFamily="18" charset="0"/>
                <a:cs typeface="IranNastaliq" pitchFamily="18" charset="0"/>
              </a:rPr>
              <a:t>انواع سيستم‌هاي آبياري باراني</a:t>
            </a:r>
            <a:r>
              <a:rPr lang="en-US" sz="4400" dirty="0" smtClean="0">
                <a:solidFill>
                  <a:srgbClr val="FF0000"/>
                </a:solidFill>
                <a:latin typeface="IranNastaliq" pitchFamily="18" charset="0"/>
                <a:cs typeface="IranNastaliq" pitchFamily="18" charset="0"/>
              </a:rPr>
              <a:t/>
            </a:r>
            <a:br>
              <a:rPr lang="en-US" sz="4400" dirty="0" smtClean="0">
                <a:solidFill>
                  <a:srgbClr val="FF0000"/>
                </a:solidFill>
                <a:latin typeface="IranNastaliq" pitchFamily="18" charset="0"/>
                <a:cs typeface="IranNastaliq" pitchFamily="18" charset="0"/>
              </a:rPr>
            </a:br>
            <a:endParaRPr lang="en-US" sz="4400" dirty="0">
              <a:solidFill>
                <a:srgbClr val="FF0000"/>
              </a:solidFill>
              <a:latin typeface="IranNastaliq" pitchFamily="18" charset="0"/>
              <a:cs typeface="IranNastaliq" pitchFamily="18" charset="0"/>
            </a:endParaRPr>
          </a:p>
        </p:txBody>
      </p:sp>
      <p:grpSp>
        <p:nvGrpSpPr>
          <p:cNvPr id="3" name="Group 53"/>
          <p:cNvGrpSpPr>
            <a:grpSpLocks noChangeAspect="1"/>
          </p:cNvGrpSpPr>
          <p:nvPr/>
        </p:nvGrpSpPr>
        <p:grpSpPr bwMode="auto">
          <a:xfrm>
            <a:off x="658482" y="1500174"/>
            <a:ext cx="7985484" cy="5174278"/>
            <a:chOff x="1800" y="7226"/>
            <a:chExt cx="9622" cy="6236"/>
          </a:xfrm>
        </p:grpSpPr>
        <p:sp>
          <p:nvSpPr>
            <p:cNvPr id="20534" name="AutoShape 54"/>
            <p:cNvSpPr>
              <a:spLocks noChangeAspect="1" noChangeArrowheads="1"/>
            </p:cNvSpPr>
            <p:nvPr/>
          </p:nvSpPr>
          <p:spPr bwMode="auto">
            <a:xfrm>
              <a:off x="1800" y="7226"/>
              <a:ext cx="9622" cy="623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35" name="Freeform 55"/>
            <p:cNvSpPr>
              <a:spLocks/>
            </p:cNvSpPr>
            <p:nvPr/>
          </p:nvSpPr>
          <p:spPr bwMode="auto">
            <a:xfrm>
              <a:off x="3562" y="9078"/>
              <a:ext cx="51" cy="1874"/>
            </a:xfrm>
            <a:custGeom>
              <a:avLst/>
              <a:gdLst/>
              <a:ahLst/>
              <a:cxnLst>
                <a:cxn ang="0">
                  <a:pos x="0" y="1839"/>
                </a:cxn>
                <a:cxn ang="0">
                  <a:pos x="35" y="1839"/>
                </a:cxn>
                <a:cxn ang="0">
                  <a:pos x="19" y="1856"/>
                </a:cxn>
                <a:cxn ang="0">
                  <a:pos x="19" y="0"/>
                </a:cxn>
                <a:cxn ang="0">
                  <a:pos x="51" y="0"/>
                </a:cxn>
                <a:cxn ang="0">
                  <a:pos x="51" y="1874"/>
                </a:cxn>
                <a:cxn ang="0">
                  <a:pos x="0" y="1874"/>
                </a:cxn>
                <a:cxn ang="0">
                  <a:pos x="0" y="1839"/>
                </a:cxn>
              </a:cxnLst>
              <a:rect l="0" t="0" r="r" b="b"/>
              <a:pathLst>
                <a:path w="51" h="1874">
                  <a:moveTo>
                    <a:pt x="0" y="1839"/>
                  </a:moveTo>
                  <a:lnTo>
                    <a:pt x="35" y="1839"/>
                  </a:lnTo>
                  <a:lnTo>
                    <a:pt x="19" y="1856"/>
                  </a:lnTo>
                  <a:lnTo>
                    <a:pt x="19" y="0"/>
                  </a:lnTo>
                  <a:lnTo>
                    <a:pt x="51" y="0"/>
                  </a:lnTo>
                  <a:lnTo>
                    <a:pt x="51" y="1874"/>
                  </a:lnTo>
                  <a:lnTo>
                    <a:pt x="0" y="1874"/>
                  </a:lnTo>
                  <a:lnTo>
                    <a:pt x="0" y="1839"/>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6" name="Freeform 56"/>
            <p:cNvSpPr>
              <a:spLocks/>
            </p:cNvSpPr>
            <p:nvPr/>
          </p:nvSpPr>
          <p:spPr bwMode="auto">
            <a:xfrm>
              <a:off x="8238" y="9777"/>
              <a:ext cx="761" cy="1378"/>
            </a:xfrm>
            <a:custGeom>
              <a:avLst/>
              <a:gdLst/>
              <a:ahLst/>
              <a:cxnLst>
                <a:cxn ang="0">
                  <a:pos x="0" y="1343"/>
                </a:cxn>
                <a:cxn ang="0">
                  <a:pos x="746" y="1343"/>
                </a:cxn>
                <a:cxn ang="0">
                  <a:pos x="730" y="1361"/>
                </a:cxn>
                <a:cxn ang="0">
                  <a:pos x="730" y="0"/>
                </a:cxn>
                <a:cxn ang="0">
                  <a:pos x="761" y="0"/>
                </a:cxn>
                <a:cxn ang="0">
                  <a:pos x="761" y="1378"/>
                </a:cxn>
                <a:cxn ang="0">
                  <a:pos x="0" y="1378"/>
                </a:cxn>
                <a:cxn ang="0">
                  <a:pos x="0" y="1343"/>
                </a:cxn>
              </a:cxnLst>
              <a:rect l="0" t="0" r="r" b="b"/>
              <a:pathLst>
                <a:path w="761" h="1378">
                  <a:moveTo>
                    <a:pt x="0" y="1343"/>
                  </a:moveTo>
                  <a:lnTo>
                    <a:pt x="746" y="1343"/>
                  </a:lnTo>
                  <a:lnTo>
                    <a:pt x="730" y="1361"/>
                  </a:lnTo>
                  <a:lnTo>
                    <a:pt x="730" y="0"/>
                  </a:lnTo>
                  <a:lnTo>
                    <a:pt x="761" y="0"/>
                  </a:lnTo>
                  <a:lnTo>
                    <a:pt x="761" y="1378"/>
                  </a:lnTo>
                  <a:lnTo>
                    <a:pt x="0" y="1378"/>
                  </a:lnTo>
                  <a:lnTo>
                    <a:pt x="0" y="1343"/>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7" name="Freeform 57"/>
            <p:cNvSpPr>
              <a:spLocks/>
            </p:cNvSpPr>
            <p:nvPr/>
          </p:nvSpPr>
          <p:spPr bwMode="auto">
            <a:xfrm>
              <a:off x="8238" y="9777"/>
              <a:ext cx="761" cy="2204"/>
            </a:xfrm>
            <a:custGeom>
              <a:avLst/>
              <a:gdLst/>
              <a:ahLst/>
              <a:cxnLst>
                <a:cxn ang="0">
                  <a:pos x="0" y="2169"/>
                </a:cxn>
                <a:cxn ang="0">
                  <a:pos x="746" y="2169"/>
                </a:cxn>
                <a:cxn ang="0">
                  <a:pos x="730" y="2186"/>
                </a:cxn>
                <a:cxn ang="0">
                  <a:pos x="730" y="0"/>
                </a:cxn>
                <a:cxn ang="0">
                  <a:pos x="761" y="0"/>
                </a:cxn>
                <a:cxn ang="0">
                  <a:pos x="761" y="2204"/>
                </a:cxn>
                <a:cxn ang="0">
                  <a:pos x="0" y="2204"/>
                </a:cxn>
                <a:cxn ang="0">
                  <a:pos x="0" y="2169"/>
                </a:cxn>
              </a:cxnLst>
              <a:rect l="0" t="0" r="r" b="b"/>
              <a:pathLst>
                <a:path w="761" h="2204">
                  <a:moveTo>
                    <a:pt x="0" y="2169"/>
                  </a:moveTo>
                  <a:lnTo>
                    <a:pt x="746" y="2169"/>
                  </a:lnTo>
                  <a:lnTo>
                    <a:pt x="730" y="2186"/>
                  </a:lnTo>
                  <a:lnTo>
                    <a:pt x="730" y="0"/>
                  </a:lnTo>
                  <a:lnTo>
                    <a:pt x="761" y="0"/>
                  </a:lnTo>
                  <a:lnTo>
                    <a:pt x="761" y="2204"/>
                  </a:lnTo>
                  <a:lnTo>
                    <a:pt x="0" y="2204"/>
                  </a:lnTo>
                  <a:lnTo>
                    <a:pt x="0" y="2169"/>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8" name="Freeform 58"/>
            <p:cNvSpPr>
              <a:spLocks/>
            </p:cNvSpPr>
            <p:nvPr/>
          </p:nvSpPr>
          <p:spPr bwMode="auto">
            <a:xfrm>
              <a:off x="8269" y="9789"/>
              <a:ext cx="762" cy="3029"/>
            </a:xfrm>
            <a:custGeom>
              <a:avLst/>
              <a:gdLst/>
              <a:ahLst/>
              <a:cxnLst>
                <a:cxn ang="0">
                  <a:pos x="0" y="2994"/>
                </a:cxn>
                <a:cxn ang="0">
                  <a:pos x="746" y="2994"/>
                </a:cxn>
                <a:cxn ang="0">
                  <a:pos x="730" y="3012"/>
                </a:cxn>
                <a:cxn ang="0">
                  <a:pos x="730" y="0"/>
                </a:cxn>
                <a:cxn ang="0">
                  <a:pos x="762" y="0"/>
                </a:cxn>
                <a:cxn ang="0">
                  <a:pos x="762" y="3029"/>
                </a:cxn>
                <a:cxn ang="0">
                  <a:pos x="0" y="3029"/>
                </a:cxn>
                <a:cxn ang="0">
                  <a:pos x="0" y="2994"/>
                </a:cxn>
              </a:cxnLst>
              <a:rect l="0" t="0" r="r" b="b"/>
              <a:pathLst>
                <a:path w="762" h="3029">
                  <a:moveTo>
                    <a:pt x="0" y="2994"/>
                  </a:moveTo>
                  <a:lnTo>
                    <a:pt x="746" y="2994"/>
                  </a:lnTo>
                  <a:lnTo>
                    <a:pt x="730" y="3012"/>
                  </a:lnTo>
                  <a:lnTo>
                    <a:pt x="730" y="0"/>
                  </a:lnTo>
                  <a:lnTo>
                    <a:pt x="762" y="0"/>
                  </a:lnTo>
                  <a:lnTo>
                    <a:pt x="762" y="3029"/>
                  </a:lnTo>
                  <a:lnTo>
                    <a:pt x="0" y="3029"/>
                  </a:lnTo>
                  <a:lnTo>
                    <a:pt x="0" y="2994"/>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9" name="Freeform 59"/>
            <p:cNvSpPr>
              <a:spLocks/>
            </p:cNvSpPr>
            <p:nvPr/>
          </p:nvSpPr>
          <p:spPr bwMode="auto">
            <a:xfrm>
              <a:off x="8186" y="9789"/>
              <a:ext cx="761" cy="552"/>
            </a:xfrm>
            <a:custGeom>
              <a:avLst/>
              <a:gdLst/>
              <a:ahLst/>
              <a:cxnLst>
                <a:cxn ang="0">
                  <a:pos x="0" y="517"/>
                </a:cxn>
                <a:cxn ang="0">
                  <a:pos x="745" y="517"/>
                </a:cxn>
                <a:cxn ang="0">
                  <a:pos x="730" y="534"/>
                </a:cxn>
                <a:cxn ang="0">
                  <a:pos x="730" y="0"/>
                </a:cxn>
                <a:cxn ang="0">
                  <a:pos x="761" y="0"/>
                </a:cxn>
                <a:cxn ang="0">
                  <a:pos x="761" y="552"/>
                </a:cxn>
                <a:cxn ang="0">
                  <a:pos x="0" y="552"/>
                </a:cxn>
                <a:cxn ang="0">
                  <a:pos x="0" y="517"/>
                </a:cxn>
              </a:cxnLst>
              <a:rect l="0" t="0" r="r" b="b"/>
              <a:pathLst>
                <a:path w="761" h="552">
                  <a:moveTo>
                    <a:pt x="0" y="517"/>
                  </a:moveTo>
                  <a:lnTo>
                    <a:pt x="745" y="517"/>
                  </a:lnTo>
                  <a:lnTo>
                    <a:pt x="730" y="534"/>
                  </a:lnTo>
                  <a:lnTo>
                    <a:pt x="730" y="0"/>
                  </a:lnTo>
                  <a:lnTo>
                    <a:pt x="761" y="0"/>
                  </a:lnTo>
                  <a:lnTo>
                    <a:pt x="761" y="552"/>
                  </a:lnTo>
                  <a:lnTo>
                    <a:pt x="0" y="552"/>
                  </a:lnTo>
                  <a:lnTo>
                    <a:pt x="0" y="517"/>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0" name="Freeform 60"/>
            <p:cNvSpPr>
              <a:spLocks/>
            </p:cNvSpPr>
            <p:nvPr/>
          </p:nvSpPr>
          <p:spPr bwMode="auto">
            <a:xfrm>
              <a:off x="3562" y="9078"/>
              <a:ext cx="51" cy="3072"/>
            </a:xfrm>
            <a:custGeom>
              <a:avLst/>
              <a:gdLst/>
              <a:ahLst/>
              <a:cxnLst>
                <a:cxn ang="0">
                  <a:pos x="0" y="3037"/>
                </a:cxn>
                <a:cxn ang="0">
                  <a:pos x="35" y="3037"/>
                </a:cxn>
                <a:cxn ang="0">
                  <a:pos x="19" y="3054"/>
                </a:cxn>
                <a:cxn ang="0">
                  <a:pos x="19" y="0"/>
                </a:cxn>
                <a:cxn ang="0">
                  <a:pos x="51" y="0"/>
                </a:cxn>
                <a:cxn ang="0">
                  <a:pos x="51" y="3072"/>
                </a:cxn>
                <a:cxn ang="0">
                  <a:pos x="0" y="3072"/>
                </a:cxn>
                <a:cxn ang="0">
                  <a:pos x="0" y="3037"/>
                </a:cxn>
              </a:cxnLst>
              <a:rect l="0" t="0" r="r" b="b"/>
              <a:pathLst>
                <a:path w="51" h="3072">
                  <a:moveTo>
                    <a:pt x="0" y="3037"/>
                  </a:moveTo>
                  <a:lnTo>
                    <a:pt x="35" y="3037"/>
                  </a:lnTo>
                  <a:lnTo>
                    <a:pt x="19" y="3054"/>
                  </a:lnTo>
                  <a:lnTo>
                    <a:pt x="19" y="0"/>
                  </a:lnTo>
                  <a:lnTo>
                    <a:pt x="51" y="0"/>
                  </a:lnTo>
                  <a:lnTo>
                    <a:pt x="51" y="3072"/>
                  </a:lnTo>
                  <a:lnTo>
                    <a:pt x="0" y="3072"/>
                  </a:lnTo>
                  <a:lnTo>
                    <a:pt x="0" y="3037"/>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1" name="Freeform 61"/>
            <p:cNvSpPr>
              <a:spLocks/>
            </p:cNvSpPr>
            <p:nvPr/>
          </p:nvSpPr>
          <p:spPr bwMode="auto">
            <a:xfrm>
              <a:off x="3562" y="9078"/>
              <a:ext cx="51" cy="711"/>
            </a:xfrm>
            <a:custGeom>
              <a:avLst/>
              <a:gdLst/>
              <a:ahLst/>
              <a:cxnLst>
                <a:cxn ang="0">
                  <a:pos x="0" y="676"/>
                </a:cxn>
                <a:cxn ang="0">
                  <a:pos x="35" y="676"/>
                </a:cxn>
                <a:cxn ang="0">
                  <a:pos x="19" y="694"/>
                </a:cxn>
                <a:cxn ang="0">
                  <a:pos x="19" y="0"/>
                </a:cxn>
                <a:cxn ang="0">
                  <a:pos x="51" y="0"/>
                </a:cxn>
                <a:cxn ang="0">
                  <a:pos x="51" y="711"/>
                </a:cxn>
                <a:cxn ang="0">
                  <a:pos x="0" y="711"/>
                </a:cxn>
                <a:cxn ang="0">
                  <a:pos x="0" y="676"/>
                </a:cxn>
              </a:cxnLst>
              <a:rect l="0" t="0" r="r" b="b"/>
              <a:pathLst>
                <a:path w="51" h="711">
                  <a:moveTo>
                    <a:pt x="0" y="676"/>
                  </a:moveTo>
                  <a:lnTo>
                    <a:pt x="35" y="676"/>
                  </a:lnTo>
                  <a:lnTo>
                    <a:pt x="19" y="694"/>
                  </a:lnTo>
                  <a:lnTo>
                    <a:pt x="19" y="0"/>
                  </a:lnTo>
                  <a:lnTo>
                    <a:pt x="51" y="0"/>
                  </a:lnTo>
                  <a:lnTo>
                    <a:pt x="51" y="711"/>
                  </a:lnTo>
                  <a:lnTo>
                    <a:pt x="0" y="711"/>
                  </a:lnTo>
                  <a:lnTo>
                    <a:pt x="0" y="676"/>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2" name="Freeform 62"/>
            <p:cNvSpPr>
              <a:spLocks/>
            </p:cNvSpPr>
            <p:nvPr/>
          </p:nvSpPr>
          <p:spPr bwMode="auto">
            <a:xfrm>
              <a:off x="7740" y="8997"/>
              <a:ext cx="1257" cy="176"/>
            </a:xfrm>
            <a:custGeom>
              <a:avLst/>
              <a:gdLst/>
              <a:ahLst/>
              <a:cxnLst>
                <a:cxn ang="0">
                  <a:pos x="1225" y="176"/>
                </a:cxn>
                <a:cxn ang="0">
                  <a:pos x="1225" y="88"/>
                </a:cxn>
                <a:cxn ang="0">
                  <a:pos x="1241" y="105"/>
                </a:cxn>
                <a:cxn ang="0">
                  <a:pos x="0" y="105"/>
                </a:cxn>
                <a:cxn ang="0">
                  <a:pos x="0" y="0"/>
                </a:cxn>
                <a:cxn ang="0">
                  <a:pos x="31" y="0"/>
                </a:cxn>
                <a:cxn ang="0">
                  <a:pos x="31" y="88"/>
                </a:cxn>
                <a:cxn ang="0">
                  <a:pos x="16" y="70"/>
                </a:cxn>
                <a:cxn ang="0">
                  <a:pos x="1257" y="70"/>
                </a:cxn>
                <a:cxn ang="0">
                  <a:pos x="1257" y="176"/>
                </a:cxn>
                <a:cxn ang="0">
                  <a:pos x="1225" y="176"/>
                </a:cxn>
              </a:cxnLst>
              <a:rect l="0" t="0" r="r" b="b"/>
              <a:pathLst>
                <a:path w="1257" h="176">
                  <a:moveTo>
                    <a:pt x="1225" y="176"/>
                  </a:moveTo>
                  <a:lnTo>
                    <a:pt x="1225" y="88"/>
                  </a:lnTo>
                  <a:lnTo>
                    <a:pt x="1241" y="105"/>
                  </a:lnTo>
                  <a:lnTo>
                    <a:pt x="0" y="105"/>
                  </a:lnTo>
                  <a:lnTo>
                    <a:pt x="0" y="0"/>
                  </a:lnTo>
                  <a:lnTo>
                    <a:pt x="31" y="0"/>
                  </a:lnTo>
                  <a:lnTo>
                    <a:pt x="31" y="88"/>
                  </a:lnTo>
                  <a:lnTo>
                    <a:pt x="16" y="70"/>
                  </a:lnTo>
                  <a:lnTo>
                    <a:pt x="1257" y="70"/>
                  </a:lnTo>
                  <a:lnTo>
                    <a:pt x="1257" y="176"/>
                  </a:lnTo>
                  <a:lnTo>
                    <a:pt x="1225" y="176"/>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3" name="Freeform 63"/>
            <p:cNvSpPr>
              <a:spLocks/>
            </p:cNvSpPr>
            <p:nvPr/>
          </p:nvSpPr>
          <p:spPr bwMode="auto">
            <a:xfrm>
              <a:off x="6251" y="8997"/>
              <a:ext cx="1515" cy="196"/>
            </a:xfrm>
            <a:custGeom>
              <a:avLst/>
              <a:gdLst/>
              <a:ahLst/>
              <a:cxnLst>
                <a:cxn ang="0">
                  <a:pos x="0" y="196"/>
                </a:cxn>
                <a:cxn ang="0">
                  <a:pos x="0" y="81"/>
                </a:cxn>
                <a:cxn ang="0">
                  <a:pos x="1499" y="81"/>
                </a:cxn>
                <a:cxn ang="0">
                  <a:pos x="1484" y="98"/>
                </a:cxn>
                <a:cxn ang="0">
                  <a:pos x="1484" y="0"/>
                </a:cxn>
                <a:cxn ang="0">
                  <a:pos x="1515" y="0"/>
                </a:cxn>
                <a:cxn ang="0">
                  <a:pos x="1515" y="116"/>
                </a:cxn>
                <a:cxn ang="0">
                  <a:pos x="16" y="116"/>
                </a:cxn>
                <a:cxn ang="0">
                  <a:pos x="31" y="98"/>
                </a:cxn>
                <a:cxn ang="0">
                  <a:pos x="31" y="196"/>
                </a:cxn>
                <a:cxn ang="0">
                  <a:pos x="0" y="196"/>
                </a:cxn>
              </a:cxnLst>
              <a:rect l="0" t="0" r="r" b="b"/>
              <a:pathLst>
                <a:path w="1515" h="196">
                  <a:moveTo>
                    <a:pt x="0" y="196"/>
                  </a:moveTo>
                  <a:lnTo>
                    <a:pt x="0" y="81"/>
                  </a:lnTo>
                  <a:lnTo>
                    <a:pt x="1499" y="81"/>
                  </a:lnTo>
                  <a:lnTo>
                    <a:pt x="1484" y="98"/>
                  </a:lnTo>
                  <a:lnTo>
                    <a:pt x="1484" y="0"/>
                  </a:lnTo>
                  <a:lnTo>
                    <a:pt x="1515" y="0"/>
                  </a:lnTo>
                  <a:lnTo>
                    <a:pt x="1515" y="116"/>
                  </a:lnTo>
                  <a:lnTo>
                    <a:pt x="16" y="116"/>
                  </a:lnTo>
                  <a:lnTo>
                    <a:pt x="31" y="98"/>
                  </a:lnTo>
                  <a:lnTo>
                    <a:pt x="31" y="196"/>
                  </a:lnTo>
                  <a:lnTo>
                    <a:pt x="0" y="196"/>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4" name="Freeform 64"/>
            <p:cNvSpPr>
              <a:spLocks noEditPoints="1"/>
            </p:cNvSpPr>
            <p:nvPr/>
          </p:nvSpPr>
          <p:spPr bwMode="auto">
            <a:xfrm>
              <a:off x="5649" y="8088"/>
              <a:ext cx="2118" cy="209"/>
            </a:xfrm>
            <a:custGeom>
              <a:avLst/>
              <a:gdLst/>
              <a:ahLst/>
              <a:cxnLst>
                <a:cxn ang="0">
                  <a:pos x="3184" y="287"/>
                </a:cxn>
                <a:cxn ang="0">
                  <a:pos x="3184" y="143"/>
                </a:cxn>
                <a:cxn ang="0">
                  <a:pos x="3208" y="167"/>
                </a:cxn>
                <a:cxn ang="0">
                  <a:pos x="87" y="167"/>
                </a:cxn>
                <a:cxn ang="0">
                  <a:pos x="87" y="48"/>
                </a:cxn>
                <a:cxn ang="0">
                  <a:pos x="135" y="48"/>
                </a:cxn>
                <a:cxn ang="0">
                  <a:pos x="135" y="143"/>
                </a:cxn>
                <a:cxn ang="0">
                  <a:pos x="111" y="119"/>
                </a:cxn>
                <a:cxn ang="0">
                  <a:pos x="3232" y="119"/>
                </a:cxn>
                <a:cxn ang="0">
                  <a:pos x="3232" y="287"/>
                </a:cxn>
                <a:cxn ang="0">
                  <a:pos x="3184" y="287"/>
                </a:cxn>
                <a:cxn ang="0">
                  <a:pos x="7" y="180"/>
                </a:cxn>
                <a:cxn ang="0">
                  <a:pos x="111" y="0"/>
                </a:cxn>
                <a:cxn ang="0">
                  <a:pos x="216" y="180"/>
                </a:cxn>
                <a:cxn ang="0">
                  <a:pos x="208" y="213"/>
                </a:cxn>
                <a:cxn ang="0">
                  <a:pos x="175" y="204"/>
                </a:cxn>
                <a:cxn ang="0">
                  <a:pos x="91" y="60"/>
                </a:cxn>
                <a:cxn ang="0">
                  <a:pos x="132" y="60"/>
                </a:cxn>
                <a:cxn ang="0">
                  <a:pos x="48" y="204"/>
                </a:cxn>
                <a:cxn ang="0">
                  <a:pos x="15" y="213"/>
                </a:cxn>
                <a:cxn ang="0">
                  <a:pos x="7" y="180"/>
                </a:cxn>
              </a:cxnLst>
              <a:rect l="0" t="0" r="r" b="b"/>
              <a:pathLst>
                <a:path w="3232" h="287">
                  <a:moveTo>
                    <a:pt x="3184" y="287"/>
                  </a:moveTo>
                  <a:lnTo>
                    <a:pt x="3184" y="143"/>
                  </a:lnTo>
                  <a:lnTo>
                    <a:pt x="3208" y="167"/>
                  </a:lnTo>
                  <a:lnTo>
                    <a:pt x="87" y="167"/>
                  </a:lnTo>
                  <a:lnTo>
                    <a:pt x="87" y="48"/>
                  </a:lnTo>
                  <a:lnTo>
                    <a:pt x="135" y="48"/>
                  </a:lnTo>
                  <a:lnTo>
                    <a:pt x="135" y="143"/>
                  </a:lnTo>
                  <a:lnTo>
                    <a:pt x="111" y="119"/>
                  </a:lnTo>
                  <a:lnTo>
                    <a:pt x="3232" y="119"/>
                  </a:lnTo>
                  <a:lnTo>
                    <a:pt x="3232" y="287"/>
                  </a:lnTo>
                  <a:lnTo>
                    <a:pt x="3184" y="287"/>
                  </a:lnTo>
                  <a:close/>
                  <a:moveTo>
                    <a:pt x="7" y="180"/>
                  </a:moveTo>
                  <a:lnTo>
                    <a:pt x="111" y="0"/>
                  </a:lnTo>
                  <a:lnTo>
                    <a:pt x="216" y="180"/>
                  </a:lnTo>
                  <a:cubicBezTo>
                    <a:pt x="223" y="191"/>
                    <a:pt x="219" y="206"/>
                    <a:pt x="208" y="213"/>
                  </a:cubicBezTo>
                  <a:cubicBezTo>
                    <a:pt x="196" y="219"/>
                    <a:pt x="181" y="216"/>
                    <a:pt x="175" y="204"/>
                  </a:cubicBezTo>
                  <a:lnTo>
                    <a:pt x="91" y="60"/>
                  </a:lnTo>
                  <a:lnTo>
                    <a:pt x="132" y="60"/>
                  </a:lnTo>
                  <a:lnTo>
                    <a:pt x="48" y="204"/>
                  </a:lnTo>
                  <a:cubicBezTo>
                    <a:pt x="42" y="216"/>
                    <a:pt x="27" y="219"/>
                    <a:pt x="15" y="213"/>
                  </a:cubicBezTo>
                  <a:cubicBezTo>
                    <a:pt x="4" y="206"/>
                    <a:pt x="0" y="191"/>
                    <a:pt x="7" y="180"/>
                  </a:cubicBez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5" name="Freeform 65"/>
            <p:cNvSpPr>
              <a:spLocks/>
            </p:cNvSpPr>
            <p:nvPr/>
          </p:nvSpPr>
          <p:spPr bwMode="auto">
            <a:xfrm>
              <a:off x="3577" y="8088"/>
              <a:ext cx="2162" cy="118"/>
            </a:xfrm>
            <a:custGeom>
              <a:avLst/>
              <a:gdLst/>
              <a:ahLst/>
              <a:cxnLst>
                <a:cxn ang="0">
                  <a:pos x="0" y="118"/>
                </a:cxn>
                <a:cxn ang="0">
                  <a:pos x="0" y="42"/>
                </a:cxn>
                <a:cxn ang="0">
                  <a:pos x="2146" y="42"/>
                </a:cxn>
                <a:cxn ang="0">
                  <a:pos x="2130" y="59"/>
                </a:cxn>
                <a:cxn ang="0">
                  <a:pos x="2130" y="0"/>
                </a:cxn>
                <a:cxn ang="0">
                  <a:pos x="2162" y="0"/>
                </a:cxn>
                <a:cxn ang="0">
                  <a:pos x="2162" y="77"/>
                </a:cxn>
                <a:cxn ang="0">
                  <a:pos x="16" y="77"/>
                </a:cxn>
                <a:cxn ang="0">
                  <a:pos x="32" y="59"/>
                </a:cxn>
                <a:cxn ang="0">
                  <a:pos x="32" y="118"/>
                </a:cxn>
                <a:cxn ang="0">
                  <a:pos x="0" y="118"/>
                </a:cxn>
              </a:cxnLst>
              <a:rect l="0" t="0" r="r" b="b"/>
              <a:pathLst>
                <a:path w="2162" h="118">
                  <a:moveTo>
                    <a:pt x="0" y="118"/>
                  </a:moveTo>
                  <a:lnTo>
                    <a:pt x="0" y="42"/>
                  </a:lnTo>
                  <a:lnTo>
                    <a:pt x="2146" y="42"/>
                  </a:lnTo>
                  <a:lnTo>
                    <a:pt x="2130" y="59"/>
                  </a:lnTo>
                  <a:lnTo>
                    <a:pt x="2130" y="0"/>
                  </a:lnTo>
                  <a:lnTo>
                    <a:pt x="2162" y="0"/>
                  </a:lnTo>
                  <a:lnTo>
                    <a:pt x="2162" y="77"/>
                  </a:lnTo>
                  <a:lnTo>
                    <a:pt x="16" y="77"/>
                  </a:lnTo>
                  <a:lnTo>
                    <a:pt x="32" y="59"/>
                  </a:lnTo>
                  <a:lnTo>
                    <a:pt x="32" y="118"/>
                  </a:lnTo>
                  <a:lnTo>
                    <a:pt x="0" y="11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6" name="Freeform 66"/>
            <p:cNvSpPr>
              <a:spLocks/>
            </p:cNvSpPr>
            <p:nvPr/>
          </p:nvSpPr>
          <p:spPr bwMode="auto">
            <a:xfrm>
              <a:off x="4201" y="7249"/>
              <a:ext cx="3051" cy="839"/>
            </a:xfrm>
            <a:custGeom>
              <a:avLst/>
              <a:gdLst/>
              <a:ahLst/>
              <a:cxnLst>
                <a:cxn ang="0">
                  <a:pos x="0" y="192"/>
                </a:cxn>
                <a:cxn ang="0">
                  <a:pos x="192" y="0"/>
                </a:cxn>
                <a:cxn ang="0">
                  <a:pos x="192" y="0"/>
                </a:cxn>
                <a:cxn ang="0">
                  <a:pos x="192" y="0"/>
                </a:cxn>
                <a:cxn ang="0">
                  <a:pos x="4464" y="0"/>
                </a:cxn>
                <a:cxn ang="0">
                  <a:pos x="4464" y="0"/>
                </a:cxn>
                <a:cxn ang="0">
                  <a:pos x="4656" y="192"/>
                </a:cxn>
                <a:cxn ang="0">
                  <a:pos x="4656" y="192"/>
                </a:cxn>
                <a:cxn ang="0">
                  <a:pos x="4656" y="192"/>
                </a:cxn>
                <a:cxn ang="0">
                  <a:pos x="4656" y="960"/>
                </a:cxn>
                <a:cxn ang="0">
                  <a:pos x="4656" y="960"/>
                </a:cxn>
                <a:cxn ang="0">
                  <a:pos x="4464" y="1152"/>
                </a:cxn>
                <a:cxn ang="0">
                  <a:pos x="4464" y="1152"/>
                </a:cxn>
                <a:cxn ang="0">
                  <a:pos x="4464" y="1152"/>
                </a:cxn>
                <a:cxn ang="0">
                  <a:pos x="192" y="1152"/>
                </a:cxn>
                <a:cxn ang="0">
                  <a:pos x="192" y="1152"/>
                </a:cxn>
                <a:cxn ang="0">
                  <a:pos x="0" y="960"/>
                </a:cxn>
                <a:cxn ang="0">
                  <a:pos x="0" y="960"/>
                </a:cxn>
                <a:cxn ang="0">
                  <a:pos x="0" y="192"/>
                </a:cxn>
              </a:cxnLst>
              <a:rect l="0" t="0" r="r" b="b"/>
              <a:pathLst>
                <a:path w="4656" h="1152">
                  <a:moveTo>
                    <a:pt x="0" y="192"/>
                  </a:moveTo>
                  <a:cubicBezTo>
                    <a:pt x="0" y="86"/>
                    <a:pt x="86" y="0"/>
                    <a:pt x="192" y="0"/>
                  </a:cubicBezTo>
                  <a:cubicBezTo>
                    <a:pt x="192" y="0"/>
                    <a:pt x="192" y="0"/>
                    <a:pt x="192" y="0"/>
                  </a:cubicBezTo>
                  <a:lnTo>
                    <a:pt x="192" y="0"/>
                  </a:lnTo>
                  <a:lnTo>
                    <a:pt x="4464" y="0"/>
                  </a:lnTo>
                  <a:cubicBezTo>
                    <a:pt x="4571" y="0"/>
                    <a:pt x="4656" y="86"/>
                    <a:pt x="4656" y="192"/>
                  </a:cubicBezTo>
                  <a:cubicBezTo>
                    <a:pt x="4656" y="192"/>
                    <a:pt x="4656" y="192"/>
                    <a:pt x="4656" y="192"/>
                  </a:cubicBezTo>
                  <a:lnTo>
                    <a:pt x="4656" y="192"/>
                  </a:lnTo>
                  <a:lnTo>
                    <a:pt x="4656" y="960"/>
                  </a:lnTo>
                  <a:cubicBezTo>
                    <a:pt x="4656" y="1067"/>
                    <a:pt x="4571" y="1152"/>
                    <a:pt x="4464" y="1152"/>
                  </a:cubicBezTo>
                  <a:cubicBezTo>
                    <a:pt x="4464" y="1152"/>
                    <a:pt x="4464" y="1152"/>
                    <a:pt x="4464" y="1152"/>
                  </a:cubicBezTo>
                  <a:lnTo>
                    <a:pt x="4464" y="1152"/>
                  </a:lnTo>
                  <a:lnTo>
                    <a:pt x="192" y="1152"/>
                  </a:lnTo>
                  <a:cubicBezTo>
                    <a:pt x="86" y="1152"/>
                    <a:pt x="0" y="1067"/>
                    <a:pt x="0" y="960"/>
                  </a:cubicBezTo>
                  <a:cubicBezTo>
                    <a:pt x="0" y="960"/>
                    <a:pt x="0" y="960"/>
                    <a:pt x="0" y="960"/>
                  </a:cubicBezTo>
                  <a:lnTo>
                    <a:pt x="0" y="192"/>
                  </a:lnTo>
                  <a:close/>
                </a:path>
              </a:pathLst>
            </a:custGeom>
            <a:solidFill>
              <a:srgbClr val="BBE0E3"/>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7" name="Freeform 67"/>
            <p:cNvSpPr>
              <a:spLocks noEditPoints="1"/>
            </p:cNvSpPr>
            <p:nvPr/>
          </p:nvSpPr>
          <p:spPr bwMode="auto">
            <a:xfrm>
              <a:off x="4185" y="7232"/>
              <a:ext cx="3083" cy="874"/>
            </a:xfrm>
            <a:custGeom>
              <a:avLst/>
              <a:gdLst/>
              <a:ahLst/>
              <a:cxnLst>
                <a:cxn ang="0">
                  <a:pos x="6" y="170"/>
                </a:cxn>
                <a:cxn ang="0">
                  <a:pos x="37" y="98"/>
                </a:cxn>
                <a:cxn ang="0">
                  <a:pos x="66" y="62"/>
                </a:cxn>
                <a:cxn ang="0">
                  <a:pos x="130" y="19"/>
                </a:cxn>
                <a:cxn ang="0">
                  <a:pos x="175" y="5"/>
                </a:cxn>
                <a:cxn ang="0">
                  <a:pos x="4530" y="5"/>
                </a:cxn>
                <a:cxn ang="0">
                  <a:pos x="4575" y="18"/>
                </a:cxn>
                <a:cxn ang="0">
                  <a:pos x="4640" y="62"/>
                </a:cxn>
                <a:cxn ang="0">
                  <a:pos x="4668" y="98"/>
                </a:cxn>
                <a:cxn ang="0">
                  <a:pos x="4699" y="170"/>
                </a:cxn>
                <a:cxn ang="0">
                  <a:pos x="4704" y="984"/>
                </a:cxn>
                <a:cxn ang="0">
                  <a:pos x="4688" y="1066"/>
                </a:cxn>
                <a:cxn ang="0">
                  <a:pos x="4666" y="1108"/>
                </a:cxn>
                <a:cxn ang="0">
                  <a:pos x="4612" y="1162"/>
                </a:cxn>
                <a:cxn ang="0">
                  <a:pos x="4570" y="1184"/>
                </a:cxn>
                <a:cxn ang="0">
                  <a:pos x="4491" y="1200"/>
                </a:cxn>
                <a:cxn ang="0">
                  <a:pos x="170" y="1195"/>
                </a:cxn>
                <a:cxn ang="0">
                  <a:pos x="98" y="1164"/>
                </a:cxn>
                <a:cxn ang="0">
                  <a:pos x="62" y="1136"/>
                </a:cxn>
                <a:cxn ang="0">
                  <a:pos x="18" y="1071"/>
                </a:cxn>
                <a:cxn ang="0">
                  <a:pos x="5" y="1026"/>
                </a:cxn>
                <a:cxn ang="0">
                  <a:pos x="48" y="982"/>
                </a:cxn>
                <a:cxn ang="0">
                  <a:pos x="62" y="1052"/>
                </a:cxn>
                <a:cxn ang="0">
                  <a:pos x="76" y="1077"/>
                </a:cxn>
                <a:cxn ang="0">
                  <a:pos x="124" y="1125"/>
                </a:cxn>
                <a:cxn ang="0">
                  <a:pos x="148" y="1139"/>
                </a:cxn>
                <a:cxn ang="0">
                  <a:pos x="216" y="1152"/>
                </a:cxn>
                <a:cxn ang="0">
                  <a:pos x="4520" y="1150"/>
                </a:cxn>
                <a:cxn ang="0">
                  <a:pos x="4585" y="1122"/>
                </a:cxn>
                <a:cxn ang="0">
                  <a:pos x="4606" y="1105"/>
                </a:cxn>
                <a:cxn ang="0">
                  <a:pos x="4644" y="1048"/>
                </a:cxn>
                <a:cxn ang="0">
                  <a:pos x="4653" y="1021"/>
                </a:cxn>
                <a:cxn ang="0">
                  <a:pos x="4653" y="180"/>
                </a:cxn>
                <a:cxn ang="0">
                  <a:pos x="4645" y="153"/>
                </a:cxn>
                <a:cxn ang="0">
                  <a:pos x="4606" y="95"/>
                </a:cxn>
                <a:cxn ang="0">
                  <a:pos x="4585" y="79"/>
                </a:cxn>
                <a:cxn ang="0">
                  <a:pos x="4520" y="51"/>
                </a:cxn>
                <a:cxn ang="0">
                  <a:pos x="219" y="48"/>
                </a:cxn>
                <a:cxn ang="0">
                  <a:pos x="148" y="62"/>
                </a:cxn>
                <a:cxn ang="0">
                  <a:pos x="124" y="76"/>
                </a:cxn>
                <a:cxn ang="0">
                  <a:pos x="76" y="124"/>
                </a:cxn>
                <a:cxn ang="0">
                  <a:pos x="62" y="148"/>
                </a:cxn>
                <a:cxn ang="0">
                  <a:pos x="48" y="216"/>
                </a:cxn>
              </a:cxnLst>
              <a:rect l="0" t="0" r="r" b="b"/>
              <a:pathLst>
                <a:path w="4704" h="1200">
                  <a:moveTo>
                    <a:pt x="0" y="216"/>
                  </a:moveTo>
                  <a:lnTo>
                    <a:pt x="5" y="175"/>
                  </a:lnTo>
                  <a:cubicBezTo>
                    <a:pt x="5" y="173"/>
                    <a:pt x="5" y="172"/>
                    <a:pt x="6" y="170"/>
                  </a:cubicBezTo>
                  <a:lnTo>
                    <a:pt x="17" y="134"/>
                  </a:lnTo>
                  <a:cubicBezTo>
                    <a:pt x="17" y="133"/>
                    <a:pt x="18" y="131"/>
                    <a:pt x="19" y="130"/>
                  </a:cubicBezTo>
                  <a:lnTo>
                    <a:pt x="37" y="98"/>
                  </a:lnTo>
                  <a:cubicBezTo>
                    <a:pt x="37" y="97"/>
                    <a:pt x="38" y="96"/>
                    <a:pt x="39" y="95"/>
                  </a:cubicBezTo>
                  <a:lnTo>
                    <a:pt x="62" y="66"/>
                  </a:lnTo>
                  <a:cubicBezTo>
                    <a:pt x="63" y="64"/>
                    <a:pt x="64" y="63"/>
                    <a:pt x="66" y="62"/>
                  </a:cubicBezTo>
                  <a:lnTo>
                    <a:pt x="95" y="39"/>
                  </a:lnTo>
                  <a:cubicBezTo>
                    <a:pt x="96" y="38"/>
                    <a:pt x="97" y="37"/>
                    <a:pt x="98" y="37"/>
                  </a:cubicBezTo>
                  <a:lnTo>
                    <a:pt x="130" y="19"/>
                  </a:lnTo>
                  <a:cubicBezTo>
                    <a:pt x="131" y="18"/>
                    <a:pt x="133" y="17"/>
                    <a:pt x="134" y="17"/>
                  </a:cubicBezTo>
                  <a:lnTo>
                    <a:pt x="170" y="6"/>
                  </a:lnTo>
                  <a:cubicBezTo>
                    <a:pt x="172" y="5"/>
                    <a:pt x="173" y="5"/>
                    <a:pt x="175" y="5"/>
                  </a:cubicBezTo>
                  <a:lnTo>
                    <a:pt x="214" y="1"/>
                  </a:lnTo>
                  <a:lnTo>
                    <a:pt x="4488" y="0"/>
                  </a:lnTo>
                  <a:lnTo>
                    <a:pt x="4530" y="5"/>
                  </a:lnTo>
                  <a:cubicBezTo>
                    <a:pt x="4531" y="5"/>
                    <a:pt x="4533" y="5"/>
                    <a:pt x="4534" y="6"/>
                  </a:cubicBezTo>
                  <a:lnTo>
                    <a:pt x="4570" y="17"/>
                  </a:lnTo>
                  <a:cubicBezTo>
                    <a:pt x="4572" y="17"/>
                    <a:pt x="4574" y="18"/>
                    <a:pt x="4575" y="18"/>
                  </a:cubicBezTo>
                  <a:lnTo>
                    <a:pt x="4608" y="36"/>
                  </a:lnTo>
                  <a:cubicBezTo>
                    <a:pt x="4609" y="37"/>
                    <a:pt x="4611" y="38"/>
                    <a:pt x="4612" y="39"/>
                  </a:cubicBezTo>
                  <a:lnTo>
                    <a:pt x="4640" y="62"/>
                  </a:lnTo>
                  <a:cubicBezTo>
                    <a:pt x="4641" y="63"/>
                    <a:pt x="4642" y="64"/>
                    <a:pt x="4643" y="66"/>
                  </a:cubicBezTo>
                  <a:lnTo>
                    <a:pt x="4666" y="95"/>
                  </a:lnTo>
                  <a:cubicBezTo>
                    <a:pt x="4667" y="96"/>
                    <a:pt x="4668" y="97"/>
                    <a:pt x="4668" y="98"/>
                  </a:cubicBezTo>
                  <a:lnTo>
                    <a:pt x="4686" y="130"/>
                  </a:lnTo>
                  <a:cubicBezTo>
                    <a:pt x="4687" y="131"/>
                    <a:pt x="4688" y="133"/>
                    <a:pt x="4688" y="134"/>
                  </a:cubicBezTo>
                  <a:lnTo>
                    <a:pt x="4699" y="170"/>
                  </a:lnTo>
                  <a:cubicBezTo>
                    <a:pt x="4700" y="172"/>
                    <a:pt x="4700" y="173"/>
                    <a:pt x="4700" y="175"/>
                  </a:cubicBezTo>
                  <a:lnTo>
                    <a:pt x="4704" y="214"/>
                  </a:lnTo>
                  <a:lnTo>
                    <a:pt x="4704" y="984"/>
                  </a:lnTo>
                  <a:lnTo>
                    <a:pt x="4700" y="1026"/>
                  </a:lnTo>
                  <a:cubicBezTo>
                    <a:pt x="4700" y="1027"/>
                    <a:pt x="4700" y="1029"/>
                    <a:pt x="4699" y="1030"/>
                  </a:cubicBezTo>
                  <a:lnTo>
                    <a:pt x="4688" y="1066"/>
                  </a:lnTo>
                  <a:cubicBezTo>
                    <a:pt x="4688" y="1068"/>
                    <a:pt x="4687" y="1070"/>
                    <a:pt x="4687" y="1071"/>
                  </a:cubicBezTo>
                  <a:lnTo>
                    <a:pt x="4669" y="1104"/>
                  </a:lnTo>
                  <a:cubicBezTo>
                    <a:pt x="4668" y="1105"/>
                    <a:pt x="4667" y="1107"/>
                    <a:pt x="4666" y="1108"/>
                  </a:cubicBezTo>
                  <a:lnTo>
                    <a:pt x="4643" y="1136"/>
                  </a:lnTo>
                  <a:cubicBezTo>
                    <a:pt x="4642" y="1137"/>
                    <a:pt x="4641" y="1138"/>
                    <a:pt x="4640" y="1139"/>
                  </a:cubicBezTo>
                  <a:lnTo>
                    <a:pt x="4612" y="1162"/>
                  </a:lnTo>
                  <a:cubicBezTo>
                    <a:pt x="4611" y="1163"/>
                    <a:pt x="4609" y="1164"/>
                    <a:pt x="4608" y="1165"/>
                  </a:cubicBezTo>
                  <a:lnTo>
                    <a:pt x="4575" y="1183"/>
                  </a:lnTo>
                  <a:cubicBezTo>
                    <a:pt x="4574" y="1183"/>
                    <a:pt x="4572" y="1184"/>
                    <a:pt x="4570" y="1184"/>
                  </a:cubicBezTo>
                  <a:lnTo>
                    <a:pt x="4534" y="1195"/>
                  </a:lnTo>
                  <a:cubicBezTo>
                    <a:pt x="4533" y="1196"/>
                    <a:pt x="4531" y="1196"/>
                    <a:pt x="4530" y="1196"/>
                  </a:cubicBezTo>
                  <a:lnTo>
                    <a:pt x="4491" y="1200"/>
                  </a:lnTo>
                  <a:lnTo>
                    <a:pt x="216" y="1200"/>
                  </a:lnTo>
                  <a:lnTo>
                    <a:pt x="175" y="1196"/>
                  </a:lnTo>
                  <a:cubicBezTo>
                    <a:pt x="173" y="1196"/>
                    <a:pt x="172" y="1196"/>
                    <a:pt x="170" y="1195"/>
                  </a:cubicBezTo>
                  <a:lnTo>
                    <a:pt x="134" y="1184"/>
                  </a:lnTo>
                  <a:cubicBezTo>
                    <a:pt x="133" y="1184"/>
                    <a:pt x="131" y="1183"/>
                    <a:pt x="130" y="1182"/>
                  </a:cubicBezTo>
                  <a:lnTo>
                    <a:pt x="98" y="1164"/>
                  </a:lnTo>
                  <a:cubicBezTo>
                    <a:pt x="97" y="1164"/>
                    <a:pt x="96" y="1163"/>
                    <a:pt x="95" y="1162"/>
                  </a:cubicBezTo>
                  <a:lnTo>
                    <a:pt x="66" y="1139"/>
                  </a:lnTo>
                  <a:cubicBezTo>
                    <a:pt x="64" y="1138"/>
                    <a:pt x="63" y="1137"/>
                    <a:pt x="62" y="1136"/>
                  </a:cubicBezTo>
                  <a:lnTo>
                    <a:pt x="39" y="1108"/>
                  </a:lnTo>
                  <a:cubicBezTo>
                    <a:pt x="38" y="1107"/>
                    <a:pt x="37" y="1105"/>
                    <a:pt x="36" y="1104"/>
                  </a:cubicBezTo>
                  <a:lnTo>
                    <a:pt x="18" y="1071"/>
                  </a:lnTo>
                  <a:cubicBezTo>
                    <a:pt x="18" y="1070"/>
                    <a:pt x="17" y="1068"/>
                    <a:pt x="17" y="1066"/>
                  </a:cubicBezTo>
                  <a:lnTo>
                    <a:pt x="6" y="1030"/>
                  </a:lnTo>
                  <a:cubicBezTo>
                    <a:pt x="5" y="1029"/>
                    <a:pt x="5" y="1027"/>
                    <a:pt x="5" y="1026"/>
                  </a:cubicBezTo>
                  <a:lnTo>
                    <a:pt x="1" y="987"/>
                  </a:lnTo>
                  <a:lnTo>
                    <a:pt x="0" y="216"/>
                  </a:lnTo>
                  <a:close/>
                  <a:moveTo>
                    <a:pt x="48" y="982"/>
                  </a:moveTo>
                  <a:lnTo>
                    <a:pt x="52" y="1021"/>
                  </a:lnTo>
                  <a:lnTo>
                    <a:pt x="51" y="1016"/>
                  </a:lnTo>
                  <a:lnTo>
                    <a:pt x="62" y="1052"/>
                  </a:lnTo>
                  <a:lnTo>
                    <a:pt x="61" y="1048"/>
                  </a:lnTo>
                  <a:lnTo>
                    <a:pt x="79" y="1081"/>
                  </a:lnTo>
                  <a:lnTo>
                    <a:pt x="76" y="1077"/>
                  </a:lnTo>
                  <a:lnTo>
                    <a:pt x="99" y="1105"/>
                  </a:lnTo>
                  <a:lnTo>
                    <a:pt x="95" y="1102"/>
                  </a:lnTo>
                  <a:lnTo>
                    <a:pt x="124" y="1125"/>
                  </a:lnTo>
                  <a:lnTo>
                    <a:pt x="121" y="1123"/>
                  </a:lnTo>
                  <a:lnTo>
                    <a:pt x="153" y="1141"/>
                  </a:lnTo>
                  <a:lnTo>
                    <a:pt x="148" y="1139"/>
                  </a:lnTo>
                  <a:lnTo>
                    <a:pt x="184" y="1150"/>
                  </a:lnTo>
                  <a:lnTo>
                    <a:pt x="180" y="1149"/>
                  </a:lnTo>
                  <a:lnTo>
                    <a:pt x="216" y="1152"/>
                  </a:lnTo>
                  <a:lnTo>
                    <a:pt x="4486" y="1153"/>
                  </a:lnTo>
                  <a:lnTo>
                    <a:pt x="4525" y="1149"/>
                  </a:lnTo>
                  <a:lnTo>
                    <a:pt x="4520" y="1150"/>
                  </a:lnTo>
                  <a:lnTo>
                    <a:pt x="4556" y="1139"/>
                  </a:lnTo>
                  <a:lnTo>
                    <a:pt x="4552" y="1140"/>
                  </a:lnTo>
                  <a:lnTo>
                    <a:pt x="4585" y="1122"/>
                  </a:lnTo>
                  <a:lnTo>
                    <a:pt x="4581" y="1125"/>
                  </a:lnTo>
                  <a:lnTo>
                    <a:pt x="4609" y="1102"/>
                  </a:lnTo>
                  <a:lnTo>
                    <a:pt x="4606" y="1105"/>
                  </a:lnTo>
                  <a:lnTo>
                    <a:pt x="4629" y="1077"/>
                  </a:lnTo>
                  <a:lnTo>
                    <a:pt x="4626" y="1081"/>
                  </a:lnTo>
                  <a:lnTo>
                    <a:pt x="4644" y="1048"/>
                  </a:lnTo>
                  <a:lnTo>
                    <a:pt x="4643" y="1052"/>
                  </a:lnTo>
                  <a:lnTo>
                    <a:pt x="4654" y="1016"/>
                  </a:lnTo>
                  <a:lnTo>
                    <a:pt x="4653" y="1021"/>
                  </a:lnTo>
                  <a:lnTo>
                    <a:pt x="4656" y="984"/>
                  </a:lnTo>
                  <a:lnTo>
                    <a:pt x="4657" y="219"/>
                  </a:lnTo>
                  <a:lnTo>
                    <a:pt x="4653" y="180"/>
                  </a:lnTo>
                  <a:lnTo>
                    <a:pt x="4654" y="184"/>
                  </a:lnTo>
                  <a:lnTo>
                    <a:pt x="4643" y="148"/>
                  </a:lnTo>
                  <a:lnTo>
                    <a:pt x="4645" y="153"/>
                  </a:lnTo>
                  <a:lnTo>
                    <a:pt x="4627" y="121"/>
                  </a:lnTo>
                  <a:lnTo>
                    <a:pt x="4629" y="124"/>
                  </a:lnTo>
                  <a:lnTo>
                    <a:pt x="4606" y="95"/>
                  </a:lnTo>
                  <a:lnTo>
                    <a:pt x="4609" y="99"/>
                  </a:lnTo>
                  <a:lnTo>
                    <a:pt x="4581" y="76"/>
                  </a:lnTo>
                  <a:lnTo>
                    <a:pt x="4585" y="79"/>
                  </a:lnTo>
                  <a:lnTo>
                    <a:pt x="4552" y="61"/>
                  </a:lnTo>
                  <a:lnTo>
                    <a:pt x="4556" y="62"/>
                  </a:lnTo>
                  <a:lnTo>
                    <a:pt x="4520" y="51"/>
                  </a:lnTo>
                  <a:lnTo>
                    <a:pt x="4525" y="52"/>
                  </a:lnTo>
                  <a:lnTo>
                    <a:pt x="4488" y="48"/>
                  </a:lnTo>
                  <a:lnTo>
                    <a:pt x="219" y="48"/>
                  </a:lnTo>
                  <a:lnTo>
                    <a:pt x="180" y="52"/>
                  </a:lnTo>
                  <a:lnTo>
                    <a:pt x="184" y="51"/>
                  </a:lnTo>
                  <a:lnTo>
                    <a:pt x="148" y="62"/>
                  </a:lnTo>
                  <a:lnTo>
                    <a:pt x="153" y="60"/>
                  </a:lnTo>
                  <a:lnTo>
                    <a:pt x="121" y="78"/>
                  </a:lnTo>
                  <a:lnTo>
                    <a:pt x="124" y="76"/>
                  </a:lnTo>
                  <a:lnTo>
                    <a:pt x="95" y="99"/>
                  </a:lnTo>
                  <a:lnTo>
                    <a:pt x="99" y="95"/>
                  </a:lnTo>
                  <a:lnTo>
                    <a:pt x="76" y="124"/>
                  </a:lnTo>
                  <a:lnTo>
                    <a:pt x="78" y="121"/>
                  </a:lnTo>
                  <a:lnTo>
                    <a:pt x="60" y="153"/>
                  </a:lnTo>
                  <a:lnTo>
                    <a:pt x="62" y="148"/>
                  </a:lnTo>
                  <a:lnTo>
                    <a:pt x="51" y="184"/>
                  </a:lnTo>
                  <a:lnTo>
                    <a:pt x="52" y="180"/>
                  </a:lnTo>
                  <a:lnTo>
                    <a:pt x="48" y="216"/>
                  </a:lnTo>
                  <a:lnTo>
                    <a:pt x="48" y="982"/>
                  </a:lnTo>
                  <a:close/>
                </a:path>
              </a:pathLst>
            </a:custGeom>
            <a:solidFill>
              <a:srgbClr val="FFFF00"/>
            </a:solidFill>
            <a:ln w="1">
              <a:solidFill>
                <a:srgbClr val="FF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8" name="Rectangle 68"/>
            <p:cNvSpPr>
              <a:spLocks noChangeArrowheads="1"/>
            </p:cNvSpPr>
            <p:nvPr/>
          </p:nvSpPr>
          <p:spPr bwMode="auto">
            <a:xfrm>
              <a:off x="4442" y="7354"/>
              <a:ext cx="2558" cy="5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600" b="1" i="0" u="none" strike="noStrike" cap="none" normalizeH="0" baseline="0" smtClean="0">
                  <a:ln>
                    <a:noFill/>
                  </a:ln>
                  <a:solidFill>
                    <a:srgbClr val="000000"/>
                  </a:solidFill>
                  <a:effectLst/>
                  <a:latin typeface="Arial" pitchFamily="34" charset="0"/>
                  <a:ea typeface="Arial" pitchFamily="34" charset="0"/>
                  <a:cs typeface="B Lotus" pitchFamily="2" charset="-78"/>
                </a:rPr>
                <a:t>سیستم های آبیاری بارانی</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49" name="Freeform 69"/>
            <p:cNvSpPr>
              <a:spLocks/>
            </p:cNvSpPr>
            <p:nvPr/>
          </p:nvSpPr>
          <p:spPr bwMode="auto">
            <a:xfrm>
              <a:off x="1821" y="8205"/>
              <a:ext cx="3554" cy="873"/>
            </a:xfrm>
            <a:custGeom>
              <a:avLst/>
              <a:gdLst/>
              <a:ahLst/>
              <a:cxnLst>
                <a:cxn ang="0">
                  <a:pos x="0" y="200"/>
                </a:cxn>
                <a:cxn ang="0">
                  <a:pos x="200" y="0"/>
                </a:cxn>
                <a:cxn ang="0">
                  <a:pos x="200" y="0"/>
                </a:cxn>
                <a:cxn ang="0">
                  <a:pos x="200" y="0"/>
                </a:cxn>
                <a:cxn ang="0">
                  <a:pos x="5224" y="0"/>
                </a:cxn>
                <a:cxn ang="0">
                  <a:pos x="5224" y="0"/>
                </a:cxn>
                <a:cxn ang="0">
                  <a:pos x="5424" y="200"/>
                </a:cxn>
                <a:cxn ang="0">
                  <a:pos x="5424" y="200"/>
                </a:cxn>
                <a:cxn ang="0">
                  <a:pos x="5424" y="200"/>
                </a:cxn>
                <a:cxn ang="0">
                  <a:pos x="5424" y="1000"/>
                </a:cxn>
                <a:cxn ang="0">
                  <a:pos x="5424" y="1000"/>
                </a:cxn>
                <a:cxn ang="0">
                  <a:pos x="5224" y="1200"/>
                </a:cxn>
                <a:cxn ang="0">
                  <a:pos x="5224" y="1200"/>
                </a:cxn>
                <a:cxn ang="0">
                  <a:pos x="5224" y="1200"/>
                </a:cxn>
                <a:cxn ang="0">
                  <a:pos x="200" y="1200"/>
                </a:cxn>
                <a:cxn ang="0">
                  <a:pos x="200" y="1200"/>
                </a:cxn>
                <a:cxn ang="0">
                  <a:pos x="0" y="1000"/>
                </a:cxn>
                <a:cxn ang="0">
                  <a:pos x="0" y="1000"/>
                </a:cxn>
                <a:cxn ang="0">
                  <a:pos x="0" y="200"/>
                </a:cxn>
              </a:cxnLst>
              <a:rect l="0" t="0" r="r" b="b"/>
              <a:pathLst>
                <a:path w="5424" h="1200">
                  <a:moveTo>
                    <a:pt x="0" y="200"/>
                  </a:moveTo>
                  <a:cubicBezTo>
                    <a:pt x="0" y="90"/>
                    <a:pt x="90" y="0"/>
                    <a:pt x="200" y="0"/>
                  </a:cubicBezTo>
                  <a:cubicBezTo>
                    <a:pt x="200" y="0"/>
                    <a:pt x="200" y="0"/>
                    <a:pt x="200" y="0"/>
                  </a:cubicBezTo>
                  <a:lnTo>
                    <a:pt x="200" y="0"/>
                  </a:lnTo>
                  <a:lnTo>
                    <a:pt x="5224" y="0"/>
                  </a:lnTo>
                  <a:cubicBezTo>
                    <a:pt x="5335" y="0"/>
                    <a:pt x="5424" y="90"/>
                    <a:pt x="5424" y="200"/>
                  </a:cubicBezTo>
                  <a:cubicBezTo>
                    <a:pt x="5424" y="200"/>
                    <a:pt x="5424" y="200"/>
                    <a:pt x="5424" y="200"/>
                  </a:cubicBezTo>
                  <a:lnTo>
                    <a:pt x="5424" y="200"/>
                  </a:lnTo>
                  <a:lnTo>
                    <a:pt x="5424" y="1000"/>
                  </a:lnTo>
                  <a:cubicBezTo>
                    <a:pt x="5424" y="1111"/>
                    <a:pt x="5335" y="1200"/>
                    <a:pt x="5224" y="1200"/>
                  </a:cubicBezTo>
                  <a:cubicBezTo>
                    <a:pt x="5224" y="1200"/>
                    <a:pt x="5224" y="1200"/>
                    <a:pt x="5224" y="1200"/>
                  </a:cubicBezTo>
                  <a:lnTo>
                    <a:pt x="5224" y="1200"/>
                  </a:lnTo>
                  <a:lnTo>
                    <a:pt x="200" y="1200"/>
                  </a:lnTo>
                  <a:cubicBezTo>
                    <a:pt x="90" y="1200"/>
                    <a:pt x="0" y="1111"/>
                    <a:pt x="0" y="1000"/>
                  </a:cubicBezTo>
                  <a:cubicBezTo>
                    <a:pt x="0" y="1000"/>
                    <a:pt x="0" y="1000"/>
                    <a:pt x="0" y="1000"/>
                  </a:cubicBezTo>
                  <a:lnTo>
                    <a:pt x="0" y="200"/>
                  </a:lnTo>
                  <a:close/>
                </a:path>
              </a:pathLst>
            </a:custGeom>
            <a:solidFill>
              <a:srgbClr val="FFFF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0" name="Freeform 70"/>
            <p:cNvSpPr>
              <a:spLocks noEditPoints="1"/>
            </p:cNvSpPr>
            <p:nvPr/>
          </p:nvSpPr>
          <p:spPr bwMode="auto">
            <a:xfrm>
              <a:off x="1805" y="8187"/>
              <a:ext cx="3586" cy="909"/>
            </a:xfrm>
            <a:custGeom>
              <a:avLst/>
              <a:gdLst/>
              <a:ahLst/>
              <a:cxnLst>
                <a:cxn ang="0">
                  <a:pos x="6" y="177"/>
                </a:cxn>
                <a:cxn ang="0">
                  <a:pos x="37" y="101"/>
                </a:cxn>
                <a:cxn ang="0">
                  <a:pos x="68" y="65"/>
                </a:cxn>
                <a:cxn ang="0">
                  <a:pos x="135" y="19"/>
                </a:cxn>
                <a:cxn ang="0">
                  <a:pos x="182" y="5"/>
                </a:cxn>
                <a:cxn ang="0">
                  <a:pos x="5291" y="5"/>
                </a:cxn>
                <a:cxn ang="0">
                  <a:pos x="5338" y="19"/>
                </a:cxn>
                <a:cxn ang="0">
                  <a:pos x="5406" y="65"/>
                </a:cxn>
                <a:cxn ang="0">
                  <a:pos x="5436" y="101"/>
                </a:cxn>
                <a:cxn ang="0">
                  <a:pos x="5467" y="177"/>
                </a:cxn>
                <a:cxn ang="0">
                  <a:pos x="5472" y="1024"/>
                </a:cxn>
                <a:cxn ang="0">
                  <a:pos x="5455" y="1110"/>
                </a:cxn>
                <a:cxn ang="0">
                  <a:pos x="5433" y="1151"/>
                </a:cxn>
                <a:cxn ang="0">
                  <a:pos x="5375" y="1209"/>
                </a:cxn>
                <a:cxn ang="0">
                  <a:pos x="5334" y="1231"/>
                </a:cxn>
                <a:cxn ang="0">
                  <a:pos x="5251" y="1248"/>
                </a:cxn>
                <a:cxn ang="0">
                  <a:pos x="177" y="1243"/>
                </a:cxn>
                <a:cxn ang="0">
                  <a:pos x="101" y="1212"/>
                </a:cxn>
                <a:cxn ang="0">
                  <a:pos x="65" y="1182"/>
                </a:cxn>
                <a:cxn ang="0">
                  <a:pos x="19" y="1114"/>
                </a:cxn>
                <a:cxn ang="0">
                  <a:pos x="5" y="1067"/>
                </a:cxn>
                <a:cxn ang="0">
                  <a:pos x="48" y="1022"/>
                </a:cxn>
                <a:cxn ang="0">
                  <a:pos x="63" y="1095"/>
                </a:cxn>
                <a:cxn ang="0">
                  <a:pos x="77" y="1121"/>
                </a:cxn>
                <a:cxn ang="0">
                  <a:pos x="128" y="1172"/>
                </a:cxn>
                <a:cxn ang="0">
                  <a:pos x="154" y="1186"/>
                </a:cxn>
                <a:cxn ang="0">
                  <a:pos x="224" y="1200"/>
                </a:cxn>
                <a:cxn ang="0">
                  <a:pos x="5281" y="1198"/>
                </a:cxn>
                <a:cxn ang="0">
                  <a:pos x="5349" y="1169"/>
                </a:cxn>
                <a:cxn ang="0">
                  <a:pos x="5372" y="1151"/>
                </a:cxn>
                <a:cxn ang="0">
                  <a:pos x="5411" y="1091"/>
                </a:cxn>
                <a:cxn ang="0">
                  <a:pos x="5421" y="1062"/>
                </a:cxn>
                <a:cxn ang="0">
                  <a:pos x="5421" y="187"/>
                </a:cxn>
                <a:cxn ang="0">
                  <a:pos x="5411" y="158"/>
                </a:cxn>
                <a:cxn ang="0">
                  <a:pos x="5372" y="99"/>
                </a:cxn>
                <a:cxn ang="0">
                  <a:pos x="5349" y="80"/>
                </a:cxn>
                <a:cxn ang="0">
                  <a:pos x="5281" y="51"/>
                </a:cxn>
                <a:cxn ang="0">
                  <a:pos x="227" y="48"/>
                </a:cxn>
                <a:cxn ang="0">
                  <a:pos x="154" y="63"/>
                </a:cxn>
                <a:cxn ang="0">
                  <a:pos x="128" y="77"/>
                </a:cxn>
                <a:cxn ang="0">
                  <a:pos x="77" y="128"/>
                </a:cxn>
                <a:cxn ang="0">
                  <a:pos x="63" y="154"/>
                </a:cxn>
                <a:cxn ang="0">
                  <a:pos x="48" y="224"/>
                </a:cxn>
              </a:cxnLst>
              <a:rect l="0" t="0" r="r" b="b"/>
              <a:pathLst>
                <a:path w="5472" h="1248">
                  <a:moveTo>
                    <a:pt x="0" y="224"/>
                  </a:moveTo>
                  <a:lnTo>
                    <a:pt x="5" y="182"/>
                  </a:lnTo>
                  <a:cubicBezTo>
                    <a:pt x="5" y="180"/>
                    <a:pt x="5" y="179"/>
                    <a:pt x="6" y="177"/>
                  </a:cubicBezTo>
                  <a:lnTo>
                    <a:pt x="18" y="139"/>
                  </a:lnTo>
                  <a:cubicBezTo>
                    <a:pt x="18" y="138"/>
                    <a:pt x="19" y="137"/>
                    <a:pt x="19" y="135"/>
                  </a:cubicBezTo>
                  <a:lnTo>
                    <a:pt x="37" y="101"/>
                  </a:lnTo>
                  <a:cubicBezTo>
                    <a:pt x="38" y="100"/>
                    <a:pt x="39" y="98"/>
                    <a:pt x="40" y="97"/>
                  </a:cubicBezTo>
                  <a:lnTo>
                    <a:pt x="65" y="68"/>
                  </a:lnTo>
                  <a:cubicBezTo>
                    <a:pt x="66" y="67"/>
                    <a:pt x="67" y="66"/>
                    <a:pt x="68" y="65"/>
                  </a:cubicBezTo>
                  <a:lnTo>
                    <a:pt x="97" y="40"/>
                  </a:lnTo>
                  <a:cubicBezTo>
                    <a:pt x="98" y="39"/>
                    <a:pt x="100" y="38"/>
                    <a:pt x="101" y="37"/>
                  </a:cubicBezTo>
                  <a:lnTo>
                    <a:pt x="135" y="19"/>
                  </a:lnTo>
                  <a:cubicBezTo>
                    <a:pt x="137" y="19"/>
                    <a:pt x="138" y="18"/>
                    <a:pt x="139" y="18"/>
                  </a:cubicBezTo>
                  <a:lnTo>
                    <a:pt x="177" y="6"/>
                  </a:lnTo>
                  <a:cubicBezTo>
                    <a:pt x="179" y="5"/>
                    <a:pt x="180" y="5"/>
                    <a:pt x="182" y="5"/>
                  </a:cubicBezTo>
                  <a:lnTo>
                    <a:pt x="222" y="1"/>
                  </a:lnTo>
                  <a:lnTo>
                    <a:pt x="5248" y="0"/>
                  </a:lnTo>
                  <a:lnTo>
                    <a:pt x="5291" y="5"/>
                  </a:lnTo>
                  <a:cubicBezTo>
                    <a:pt x="5292" y="5"/>
                    <a:pt x="5294" y="5"/>
                    <a:pt x="5296" y="6"/>
                  </a:cubicBezTo>
                  <a:lnTo>
                    <a:pt x="5334" y="18"/>
                  </a:lnTo>
                  <a:cubicBezTo>
                    <a:pt x="5335" y="18"/>
                    <a:pt x="5336" y="19"/>
                    <a:pt x="5338" y="19"/>
                  </a:cubicBezTo>
                  <a:lnTo>
                    <a:pt x="5372" y="37"/>
                  </a:lnTo>
                  <a:cubicBezTo>
                    <a:pt x="5373" y="38"/>
                    <a:pt x="5375" y="39"/>
                    <a:pt x="5376" y="40"/>
                  </a:cubicBezTo>
                  <a:lnTo>
                    <a:pt x="5406" y="65"/>
                  </a:lnTo>
                  <a:cubicBezTo>
                    <a:pt x="5407" y="66"/>
                    <a:pt x="5408" y="67"/>
                    <a:pt x="5409" y="68"/>
                  </a:cubicBezTo>
                  <a:lnTo>
                    <a:pt x="5433" y="97"/>
                  </a:lnTo>
                  <a:cubicBezTo>
                    <a:pt x="5434" y="98"/>
                    <a:pt x="5435" y="100"/>
                    <a:pt x="5436" y="101"/>
                  </a:cubicBezTo>
                  <a:lnTo>
                    <a:pt x="5454" y="135"/>
                  </a:lnTo>
                  <a:cubicBezTo>
                    <a:pt x="5454" y="137"/>
                    <a:pt x="5455" y="138"/>
                    <a:pt x="5455" y="139"/>
                  </a:cubicBezTo>
                  <a:lnTo>
                    <a:pt x="5467" y="177"/>
                  </a:lnTo>
                  <a:cubicBezTo>
                    <a:pt x="5468" y="179"/>
                    <a:pt x="5468" y="180"/>
                    <a:pt x="5468" y="182"/>
                  </a:cubicBezTo>
                  <a:lnTo>
                    <a:pt x="5472" y="222"/>
                  </a:lnTo>
                  <a:lnTo>
                    <a:pt x="5472" y="1024"/>
                  </a:lnTo>
                  <a:lnTo>
                    <a:pt x="5468" y="1067"/>
                  </a:lnTo>
                  <a:cubicBezTo>
                    <a:pt x="5468" y="1068"/>
                    <a:pt x="5468" y="1070"/>
                    <a:pt x="5467" y="1072"/>
                  </a:cubicBezTo>
                  <a:lnTo>
                    <a:pt x="5455" y="1110"/>
                  </a:lnTo>
                  <a:cubicBezTo>
                    <a:pt x="5455" y="1111"/>
                    <a:pt x="5454" y="1112"/>
                    <a:pt x="5454" y="1114"/>
                  </a:cubicBezTo>
                  <a:lnTo>
                    <a:pt x="5436" y="1148"/>
                  </a:lnTo>
                  <a:cubicBezTo>
                    <a:pt x="5435" y="1149"/>
                    <a:pt x="5434" y="1150"/>
                    <a:pt x="5433" y="1151"/>
                  </a:cubicBezTo>
                  <a:lnTo>
                    <a:pt x="5409" y="1181"/>
                  </a:lnTo>
                  <a:cubicBezTo>
                    <a:pt x="5408" y="1183"/>
                    <a:pt x="5407" y="1184"/>
                    <a:pt x="5405" y="1185"/>
                  </a:cubicBezTo>
                  <a:lnTo>
                    <a:pt x="5375" y="1209"/>
                  </a:lnTo>
                  <a:cubicBezTo>
                    <a:pt x="5374" y="1210"/>
                    <a:pt x="5373" y="1211"/>
                    <a:pt x="5372" y="1212"/>
                  </a:cubicBezTo>
                  <a:lnTo>
                    <a:pt x="5338" y="1230"/>
                  </a:lnTo>
                  <a:cubicBezTo>
                    <a:pt x="5336" y="1230"/>
                    <a:pt x="5335" y="1231"/>
                    <a:pt x="5334" y="1231"/>
                  </a:cubicBezTo>
                  <a:lnTo>
                    <a:pt x="5296" y="1243"/>
                  </a:lnTo>
                  <a:cubicBezTo>
                    <a:pt x="5294" y="1244"/>
                    <a:pt x="5292" y="1244"/>
                    <a:pt x="5291" y="1244"/>
                  </a:cubicBezTo>
                  <a:lnTo>
                    <a:pt x="5251" y="1248"/>
                  </a:lnTo>
                  <a:lnTo>
                    <a:pt x="224" y="1248"/>
                  </a:lnTo>
                  <a:lnTo>
                    <a:pt x="182" y="1244"/>
                  </a:lnTo>
                  <a:cubicBezTo>
                    <a:pt x="180" y="1244"/>
                    <a:pt x="179" y="1244"/>
                    <a:pt x="177" y="1243"/>
                  </a:cubicBezTo>
                  <a:lnTo>
                    <a:pt x="139" y="1231"/>
                  </a:lnTo>
                  <a:cubicBezTo>
                    <a:pt x="138" y="1231"/>
                    <a:pt x="137" y="1230"/>
                    <a:pt x="135" y="1230"/>
                  </a:cubicBezTo>
                  <a:lnTo>
                    <a:pt x="101" y="1212"/>
                  </a:lnTo>
                  <a:cubicBezTo>
                    <a:pt x="100" y="1211"/>
                    <a:pt x="98" y="1210"/>
                    <a:pt x="97" y="1209"/>
                  </a:cubicBezTo>
                  <a:lnTo>
                    <a:pt x="68" y="1185"/>
                  </a:lnTo>
                  <a:cubicBezTo>
                    <a:pt x="67" y="1184"/>
                    <a:pt x="66" y="1183"/>
                    <a:pt x="65" y="1182"/>
                  </a:cubicBezTo>
                  <a:lnTo>
                    <a:pt x="40" y="1152"/>
                  </a:lnTo>
                  <a:cubicBezTo>
                    <a:pt x="39" y="1151"/>
                    <a:pt x="38" y="1149"/>
                    <a:pt x="37" y="1148"/>
                  </a:cubicBezTo>
                  <a:lnTo>
                    <a:pt x="19" y="1114"/>
                  </a:lnTo>
                  <a:cubicBezTo>
                    <a:pt x="19" y="1112"/>
                    <a:pt x="18" y="1111"/>
                    <a:pt x="18" y="1110"/>
                  </a:cubicBezTo>
                  <a:lnTo>
                    <a:pt x="6" y="1072"/>
                  </a:lnTo>
                  <a:cubicBezTo>
                    <a:pt x="5" y="1070"/>
                    <a:pt x="5" y="1068"/>
                    <a:pt x="5" y="1067"/>
                  </a:cubicBezTo>
                  <a:lnTo>
                    <a:pt x="1" y="1027"/>
                  </a:lnTo>
                  <a:lnTo>
                    <a:pt x="0" y="224"/>
                  </a:lnTo>
                  <a:close/>
                  <a:moveTo>
                    <a:pt x="48" y="1022"/>
                  </a:moveTo>
                  <a:lnTo>
                    <a:pt x="52" y="1062"/>
                  </a:lnTo>
                  <a:lnTo>
                    <a:pt x="51" y="1057"/>
                  </a:lnTo>
                  <a:lnTo>
                    <a:pt x="63" y="1095"/>
                  </a:lnTo>
                  <a:lnTo>
                    <a:pt x="62" y="1091"/>
                  </a:lnTo>
                  <a:lnTo>
                    <a:pt x="80" y="1125"/>
                  </a:lnTo>
                  <a:lnTo>
                    <a:pt x="77" y="1121"/>
                  </a:lnTo>
                  <a:lnTo>
                    <a:pt x="102" y="1151"/>
                  </a:lnTo>
                  <a:lnTo>
                    <a:pt x="99" y="1148"/>
                  </a:lnTo>
                  <a:lnTo>
                    <a:pt x="128" y="1172"/>
                  </a:lnTo>
                  <a:lnTo>
                    <a:pt x="124" y="1169"/>
                  </a:lnTo>
                  <a:lnTo>
                    <a:pt x="158" y="1187"/>
                  </a:lnTo>
                  <a:lnTo>
                    <a:pt x="154" y="1186"/>
                  </a:lnTo>
                  <a:lnTo>
                    <a:pt x="192" y="1198"/>
                  </a:lnTo>
                  <a:lnTo>
                    <a:pt x="187" y="1197"/>
                  </a:lnTo>
                  <a:lnTo>
                    <a:pt x="224" y="1200"/>
                  </a:lnTo>
                  <a:lnTo>
                    <a:pt x="5246" y="1201"/>
                  </a:lnTo>
                  <a:lnTo>
                    <a:pt x="5286" y="1197"/>
                  </a:lnTo>
                  <a:lnTo>
                    <a:pt x="5281" y="1198"/>
                  </a:lnTo>
                  <a:lnTo>
                    <a:pt x="5319" y="1186"/>
                  </a:lnTo>
                  <a:lnTo>
                    <a:pt x="5315" y="1187"/>
                  </a:lnTo>
                  <a:lnTo>
                    <a:pt x="5349" y="1169"/>
                  </a:lnTo>
                  <a:lnTo>
                    <a:pt x="5345" y="1172"/>
                  </a:lnTo>
                  <a:lnTo>
                    <a:pt x="5375" y="1148"/>
                  </a:lnTo>
                  <a:lnTo>
                    <a:pt x="5372" y="1151"/>
                  </a:lnTo>
                  <a:lnTo>
                    <a:pt x="5396" y="1121"/>
                  </a:lnTo>
                  <a:lnTo>
                    <a:pt x="5393" y="1125"/>
                  </a:lnTo>
                  <a:lnTo>
                    <a:pt x="5411" y="1091"/>
                  </a:lnTo>
                  <a:lnTo>
                    <a:pt x="5410" y="1095"/>
                  </a:lnTo>
                  <a:lnTo>
                    <a:pt x="5422" y="1057"/>
                  </a:lnTo>
                  <a:lnTo>
                    <a:pt x="5421" y="1062"/>
                  </a:lnTo>
                  <a:lnTo>
                    <a:pt x="5424" y="1024"/>
                  </a:lnTo>
                  <a:lnTo>
                    <a:pt x="5425" y="227"/>
                  </a:lnTo>
                  <a:lnTo>
                    <a:pt x="5421" y="187"/>
                  </a:lnTo>
                  <a:lnTo>
                    <a:pt x="5422" y="192"/>
                  </a:lnTo>
                  <a:lnTo>
                    <a:pt x="5410" y="154"/>
                  </a:lnTo>
                  <a:lnTo>
                    <a:pt x="5411" y="158"/>
                  </a:lnTo>
                  <a:lnTo>
                    <a:pt x="5393" y="124"/>
                  </a:lnTo>
                  <a:lnTo>
                    <a:pt x="5396" y="128"/>
                  </a:lnTo>
                  <a:lnTo>
                    <a:pt x="5372" y="99"/>
                  </a:lnTo>
                  <a:lnTo>
                    <a:pt x="5375" y="102"/>
                  </a:lnTo>
                  <a:lnTo>
                    <a:pt x="5345" y="77"/>
                  </a:lnTo>
                  <a:lnTo>
                    <a:pt x="5349" y="80"/>
                  </a:lnTo>
                  <a:lnTo>
                    <a:pt x="5315" y="62"/>
                  </a:lnTo>
                  <a:lnTo>
                    <a:pt x="5319" y="63"/>
                  </a:lnTo>
                  <a:lnTo>
                    <a:pt x="5281" y="51"/>
                  </a:lnTo>
                  <a:lnTo>
                    <a:pt x="5286" y="52"/>
                  </a:lnTo>
                  <a:lnTo>
                    <a:pt x="5248" y="48"/>
                  </a:lnTo>
                  <a:lnTo>
                    <a:pt x="227" y="48"/>
                  </a:lnTo>
                  <a:lnTo>
                    <a:pt x="187" y="52"/>
                  </a:lnTo>
                  <a:lnTo>
                    <a:pt x="192" y="51"/>
                  </a:lnTo>
                  <a:lnTo>
                    <a:pt x="154" y="63"/>
                  </a:lnTo>
                  <a:lnTo>
                    <a:pt x="158" y="62"/>
                  </a:lnTo>
                  <a:lnTo>
                    <a:pt x="124" y="80"/>
                  </a:lnTo>
                  <a:lnTo>
                    <a:pt x="128" y="77"/>
                  </a:lnTo>
                  <a:lnTo>
                    <a:pt x="99" y="102"/>
                  </a:lnTo>
                  <a:lnTo>
                    <a:pt x="102" y="99"/>
                  </a:lnTo>
                  <a:lnTo>
                    <a:pt x="77" y="128"/>
                  </a:lnTo>
                  <a:lnTo>
                    <a:pt x="80" y="124"/>
                  </a:lnTo>
                  <a:lnTo>
                    <a:pt x="62" y="158"/>
                  </a:lnTo>
                  <a:lnTo>
                    <a:pt x="63" y="154"/>
                  </a:lnTo>
                  <a:lnTo>
                    <a:pt x="51" y="192"/>
                  </a:lnTo>
                  <a:lnTo>
                    <a:pt x="52" y="187"/>
                  </a:lnTo>
                  <a:lnTo>
                    <a:pt x="48" y="224"/>
                  </a:lnTo>
                  <a:lnTo>
                    <a:pt x="48" y="1022"/>
                  </a:lnTo>
                  <a:close/>
                </a:path>
              </a:pathLst>
            </a:custGeom>
            <a:solidFill>
              <a:srgbClr val="800000"/>
            </a:solidFill>
            <a:ln w="1">
              <a:solidFill>
                <a:srgbClr val="8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1" name="Rectangle 71"/>
            <p:cNvSpPr>
              <a:spLocks noChangeArrowheads="1"/>
            </p:cNvSpPr>
            <p:nvPr/>
          </p:nvSpPr>
          <p:spPr bwMode="auto">
            <a:xfrm>
              <a:off x="2094" y="8380"/>
              <a:ext cx="3088" cy="4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سیستم های پیوسته در حال حرکت</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2" name="Rectangle 72"/>
            <p:cNvSpPr>
              <a:spLocks noChangeArrowheads="1"/>
            </p:cNvSpPr>
            <p:nvPr/>
          </p:nvSpPr>
          <p:spPr bwMode="auto">
            <a:xfrm>
              <a:off x="2094" y="8704"/>
              <a:ext cx="109" cy="27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3" name="Freeform 73"/>
            <p:cNvSpPr>
              <a:spLocks/>
            </p:cNvSpPr>
            <p:nvPr/>
          </p:nvSpPr>
          <p:spPr bwMode="auto">
            <a:xfrm>
              <a:off x="5910" y="8298"/>
              <a:ext cx="3691" cy="699"/>
            </a:xfrm>
            <a:custGeom>
              <a:avLst/>
              <a:gdLst/>
              <a:ahLst/>
              <a:cxnLst>
                <a:cxn ang="0">
                  <a:pos x="0" y="160"/>
                </a:cxn>
                <a:cxn ang="0">
                  <a:pos x="160" y="0"/>
                </a:cxn>
                <a:cxn ang="0">
                  <a:pos x="160" y="0"/>
                </a:cxn>
                <a:cxn ang="0">
                  <a:pos x="160" y="0"/>
                </a:cxn>
                <a:cxn ang="0">
                  <a:pos x="5472" y="0"/>
                </a:cxn>
                <a:cxn ang="0">
                  <a:pos x="5472" y="0"/>
                </a:cxn>
                <a:cxn ang="0">
                  <a:pos x="5632" y="160"/>
                </a:cxn>
                <a:cxn ang="0">
                  <a:pos x="5632" y="160"/>
                </a:cxn>
                <a:cxn ang="0">
                  <a:pos x="5632" y="160"/>
                </a:cxn>
                <a:cxn ang="0">
                  <a:pos x="5632" y="800"/>
                </a:cxn>
                <a:cxn ang="0">
                  <a:pos x="5632" y="800"/>
                </a:cxn>
                <a:cxn ang="0">
                  <a:pos x="5472" y="960"/>
                </a:cxn>
                <a:cxn ang="0">
                  <a:pos x="5472" y="960"/>
                </a:cxn>
                <a:cxn ang="0">
                  <a:pos x="5472" y="960"/>
                </a:cxn>
                <a:cxn ang="0">
                  <a:pos x="160" y="960"/>
                </a:cxn>
                <a:cxn ang="0">
                  <a:pos x="160" y="960"/>
                </a:cxn>
                <a:cxn ang="0">
                  <a:pos x="0" y="800"/>
                </a:cxn>
                <a:cxn ang="0">
                  <a:pos x="0" y="800"/>
                </a:cxn>
                <a:cxn ang="0">
                  <a:pos x="0" y="160"/>
                </a:cxn>
              </a:cxnLst>
              <a:rect l="0" t="0" r="r" b="b"/>
              <a:pathLst>
                <a:path w="5632" h="960">
                  <a:moveTo>
                    <a:pt x="0" y="160"/>
                  </a:moveTo>
                  <a:cubicBezTo>
                    <a:pt x="0" y="72"/>
                    <a:pt x="72" y="0"/>
                    <a:pt x="160" y="0"/>
                  </a:cubicBezTo>
                  <a:cubicBezTo>
                    <a:pt x="160" y="0"/>
                    <a:pt x="160" y="0"/>
                    <a:pt x="160" y="0"/>
                  </a:cubicBezTo>
                  <a:lnTo>
                    <a:pt x="160" y="0"/>
                  </a:lnTo>
                  <a:lnTo>
                    <a:pt x="5472" y="0"/>
                  </a:lnTo>
                  <a:cubicBezTo>
                    <a:pt x="5561" y="0"/>
                    <a:pt x="5632" y="72"/>
                    <a:pt x="5632" y="160"/>
                  </a:cubicBezTo>
                  <a:cubicBezTo>
                    <a:pt x="5632" y="160"/>
                    <a:pt x="5632" y="160"/>
                    <a:pt x="5632" y="160"/>
                  </a:cubicBezTo>
                  <a:lnTo>
                    <a:pt x="5632" y="160"/>
                  </a:lnTo>
                  <a:lnTo>
                    <a:pt x="5632" y="800"/>
                  </a:lnTo>
                  <a:cubicBezTo>
                    <a:pt x="5632" y="889"/>
                    <a:pt x="5561" y="960"/>
                    <a:pt x="5472" y="960"/>
                  </a:cubicBezTo>
                  <a:cubicBezTo>
                    <a:pt x="5472" y="960"/>
                    <a:pt x="5472" y="960"/>
                    <a:pt x="5472" y="960"/>
                  </a:cubicBezTo>
                  <a:lnTo>
                    <a:pt x="5472" y="960"/>
                  </a:lnTo>
                  <a:lnTo>
                    <a:pt x="160" y="960"/>
                  </a:lnTo>
                  <a:cubicBezTo>
                    <a:pt x="72" y="960"/>
                    <a:pt x="0" y="889"/>
                    <a:pt x="0" y="800"/>
                  </a:cubicBezTo>
                  <a:cubicBezTo>
                    <a:pt x="0" y="800"/>
                    <a:pt x="0" y="800"/>
                    <a:pt x="0" y="800"/>
                  </a:cubicBezTo>
                  <a:lnTo>
                    <a:pt x="0" y="160"/>
                  </a:lnTo>
                  <a:close/>
                </a:path>
              </a:pathLst>
            </a:custGeom>
            <a:solidFill>
              <a:srgbClr val="FF99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4" name="Freeform 74"/>
            <p:cNvSpPr>
              <a:spLocks noEditPoints="1"/>
            </p:cNvSpPr>
            <p:nvPr/>
          </p:nvSpPr>
          <p:spPr bwMode="auto">
            <a:xfrm>
              <a:off x="5894" y="8280"/>
              <a:ext cx="3723" cy="734"/>
            </a:xfrm>
            <a:custGeom>
              <a:avLst/>
              <a:gdLst/>
              <a:ahLst/>
              <a:cxnLst>
                <a:cxn ang="0">
                  <a:pos x="4" y="150"/>
                </a:cxn>
                <a:cxn ang="0">
                  <a:pos x="15" y="115"/>
                </a:cxn>
                <a:cxn ang="0">
                  <a:pos x="51" y="58"/>
                </a:cxn>
                <a:cxn ang="0">
                  <a:pos x="109" y="17"/>
                </a:cxn>
                <a:cxn ang="0">
                  <a:pos x="145" y="5"/>
                </a:cxn>
                <a:cxn ang="0">
                  <a:pos x="182" y="1"/>
                </a:cxn>
                <a:cxn ang="0">
                  <a:pos x="5531" y="4"/>
                </a:cxn>
                <a:cxn ang="0">
                  <a:pos x="5567" y="15"/>
                </a:cxn>
                <a:cxn ang="0">
                  <a:pos x="5623" y="52"/>
                </a:cxn>
                <a:cxn ang="0">
                  <a:pos x="5664" y="109"/>
                </a:cxn>
                <a:cxn ang="0">
                  <a:pos x="5676" y="146"/>
                </a:cxn>
                <a:cxn ang="0">
                  <a:pos x="5680" y="182"/>
                </a:cxn>
                <a:cxn ang="0">
                  <a:pos x="5677" y="859"/>
                </a:cxn>
                <a:cxn ang="0">
                  <a:pos x="5668" y="894"/>
                </a:cxn>
                <a:cxn ang="0">
                  <a:pos x="5629" y="951"/>
                </a:cxn>
                <a:cxn ang="0">
                  <a:pos x="5573" y="992"/>
                </a:cxn>
                <a:cxn ang="0">
                  <a:pos x="5535" y="1005"/>
                </a:cxn>
                <a:cxn ang="0">
                  <a:pos x="5499" y="1008"/>
                </a:cxn>
                <a:cxn ang="0">
                  <a:pos x="150" y="1005"/>
                </a:cxn>
                <a:cxn ang="0">
                  <a:pos x="116" y="995"/>
                </a:cxn>
                <a:cxn ang="0">
                  <a:pos x="58" y="957"/>
                </a:cxn>
                <a:cxn ang="0">
                  <a:pos x="18" y="901"/>
                </a:cxn>
                <a:cxn ang="0">
                  <a:pos x="5" y="864"/>
                </a:cxn>
                <a:cxn ang="0">
                  <a:pos x="1" y="827"/>
                </a:cxn>
                <a:cxn ang="0">
                  <a:pos x="48" y="822"/>
                </a:cxn>
                <a:cxn ang="0">
                  <a:pos x="50" y="849"/>
                </a:cxn>
                <a:cxn ang="0">
                  <a:pos x="57" y="874"/>
                </a:cxn>
                <a:cxn ang="0">
                  <a:pos x="85" y="918"/>
                </a:cxn>
                <a:cxn ang="0">
                  <a:pos x="129" y="949"/>
                </a:cxn>
                <a:cxn ang="0">
                  <a:pos x="155" y="958"/>
                </a:cxn>
                <a:cxn ang="0">
                  <a:pos x="5494" y="961"/>
                </a:cxn>
                <a:cxn ang="0">
                  <a:pos x="5522" y="958"/>
                </a:cxn>
                <a:cxn ang="0">
                  <a:pos x="5546" y="953"/>
                </a:cxn>
                <a:cxn ang="0">
                  <a:pos x="5590" y="924"/>
                </a:cxn>
                <a:cxn ang="0">
                  <a:pos x="5621" y="881"/>
                </a:cxn>
                <a:cxn ang="0">
                  <a:pos x="5630" y="854"/>
                </a:cxn>
                <a:cxn ang="0">
                  <a:pos x="5633" y="187"/>
                </a:cxn>
                <a:cxn ang="0">
                  <a:pos x="5630" y="159"/>
                </a:cxn>
                <a:cxn ang="0">
                  <a:pos x="5625" y="136"/>
                </a:cxn>
                <a:cxn ang="0">
                  <a:pos x="5596" y="91"/>
                </a:cxn>
                <a:cxn ang="0">
                  <a:pos x="5552" y="60"/>
                </a:cxn>
                <a:cxn ang="0">
                  <a:pos x="5526" y="51"/>
                </a:cxn>
                <a:cxn ang="0">
                  <a:pos x="187" y="48"/>
                </a:cxn>
                <a:cxn ang="0">
                  <a:pos x="160" y="50"/>
                </a:cxn>
                <a:cxn ang="0">
                  <a:pos x="136" y="57"/>
                </a:cxn>
                <a:cxn ang="0">
                  <a:pos x="91" y="85"/>
                </a:cxn>
                <a:cxn ang="0">
                  <a:pos x="60" y="130"/>
                </a:cxn>
                <a:cxn ang="0">
                  <a:pos x="51" y="155"/>
                </a:cxn>
                <a:cxn ang="0">
                  <a:pos x="48" y="822"/>
                </a:cxn>
              </a:cxnLst>
              <a:rect l="0" t="0" r="r" b="b"/>
              <a:pathLst>
                <a:path w="5680" h="1008">
                  <a:moveTo>
                    <a:pt x="0" y="184"/>
                  </a:moveTo>
                  <a:lnTo>
                    <a:pt x="4" y="150"/>
                  </a:lnTo>
                  <a:cubicBezTo>
                    <a:pt x="4" y="148"/>
                    <a:pt x="4" y="147"/>
                    <a:pt x="5" y="145"/>
                  </a:cubicBezTo>
                  <a:lnTo>
                    <a:pt x="15" y="115"/>
                  </a:lnTo>
                  <a:cubicBezTo>
                    <a:pt x="15" y="113"/>
                    <a:pt x="16" y="111"/>
                    <a:pt x="17" y="109"/>
                  </a:cubicBezTo>
                  <a:lnTo>
                    <a:pt x="51" y="58"/>
                  </a:lnTo>
                  <a:cubicBezTo>
                    <a:pt x="53" y="56"/>
                    <a:pt x="56" y="53"/>
                    <a:pt x="58" y="51"/>
                  </a:cubicBezTo>
                  <a:lnTo>
                    <a:pt x="109" y="17"/>
                  </a:lnTo>
                  <a:cubicBezTo>
                    <a:pt x="111" y="16"/>
                    <a:pt x="113" y="15"/>
                    <a:pt x="115" y="15"/>
                  </a:cubicBezTo>
                  <a:lnTo>
                    <a:pt x="145" y="5"/>
                  </a:lnTo>
                  <a:cubicBezTo>
                    <a:pt x="147" y="4"/>
                    <a:pt x="148" y="4"/>
                    <a:pt x="150" y="4"/>
                  </a:cubicBezTo>
                  <a:lnTo>
                    <a:pt x="182" y="1"/>
                  </a:lnTo>
                  <a:lnTo>
                    <a:pt x="5496" y="0"/>
                  </a:lnTo>
                  <a:lnTo>
                    <a:pt x="5531" y="4"/>
                  </a:lnTo>
                  <a:cubicBezTo>
                    <a:pt x="5532" y="4"/>
                    <a:pt x="5534" y="4"/>
                    <a:pt x="5536" y="5"/>
                  </a:cubicBezTo>
                  <a:lnTo>
                    <a:pt x="5567" y="15"/>
                  </a:lnTo>
                  <a:cubicBezTo>
                    <a:pt x="5569" y="15"/>
                    <a:pt x="5571" y="16"/>
                    <a:pt x="5573" y="18"/>
                  </a:cubicBezTo>
                  <a:lnTo>
                    <a:pt x="5623" y="52"/>
                  </a:lnTo>
                  <a:cubicBezTo>
                    <a:pt x="5625" y="53"/>
                    <a:pt x="5628" y="55"/>
                    <a:pt x="5629" y="58"/>
                  </a:cubicBezTo>
                  <a:lnTo>
                    <a:pt x="5664" y="109"/>
                  </a:lnTo>
                  <a:cubicBezTo>
                    <a:pt x="5666" y="111"/>
                    <a:pt x="5667" y="113"/>
                    <a:pt x="5667" y="116"/>
                  </a:cubicBezTo>
                  <a:lnTo>
                    <a:pt x="5676" y="146"/>
                  </a:lnTo>
                  <a:cubicBezTo>
                    <a:pt x="5677" y="147"/>
                    <a:pt x="5677" y="149"/>
                    <a:pt x="5677" y="150"/>
                  </a:cubicBezTo>
                  <a:lnTo>
                    <a:pt x="5680" y="182"/>
                  </a:lnTo>
                  <a:lnTo>
                    <a:pt x="5680" y="824"/>
                  </a:lnTo>
                  <a:lnTo>
                    <a:pt x="5677" y="859"/>
                  </a:lnTo>
                  <a:cubicBezTo>
                    <a:pt x="5677" y="860"/>
                    <a:pt x="5677" y="862"/>
                    <a:pt x="5677" y="863"/>
                  </a:cubicBezTo>
                  <a:lnTo>
                    <a:pt x="5668" y="894"/>
                  </a:lnTo>
                  <a:cubicBezTo>
                    <a:pt x="5667" y="897"/>
                    <a:pt x="5666" y="899"/>
                    <a:pt x="5664" y="901"/>
                  </a:cubicBezTo>
                  <a:lnTo>
                    <a:pt x="5629" y="951"/>
                  </a:lnTo>
                  <a:cubicBezTo>
                    <a:pt x="5628" y="954"/>
                    <a:pt x="5626" y="956"/>
                    <a:pt x="5623" y="957"/>
                  </a:cubicBezTo>
                  <a:lnTo>
                    <a:pt x="5573" y="992"/>
                  </a:lnTo>
                  <a:cubicBezTo>
                    <a:pt x="5571" y="994"/>
                    <a:pt x="5569" y="995"/>
                    <a:pt x="5566" y="996"/>
                  </a:cubicBezTo>
                  <a:lnTo>
                    <a:pt x="5535" y="1005"/>
                  </a:lnTo>
                  <a:cubicBezTo>
                    <a:pt x="5534" y="1005"/>
                    <a:pt x="5532" y="1005"/>
                    <a:pt x="5531" y="1005"/>
                  </a:cubicBezTo>
                  <a:lnTo>
                    <a:pt x="5499" y="1008"/>
                  </a:lnTo>
                  <a:lnTo>
                    <a:pt x="184" y="1008"/>
                  </a:lnTo>
                  <a:lnTo>
                    <a:pt x="150" y="1005"/>
                  </a:lnTo>
                  <a:cubicBezTo>
                    <a:pt x="149" y="1005"/>
                    <a:pt x="147" y="1005"/>
                    <a:pt x="146" y="1004"/>
                  </a:cubicBezTo>
                  <a:lnTo>
                    <a:pt x="116" y="995"/>
                  </a:lnTo>
                  <a:cubicBezTo>
                    <a:pt x="113" y="995"/>
                    <a:pt x="111" y="994"/>
                    <a:pt x="109" y="992"/>
                  </a:cubicBezTo>
                  <a:lnTo>
                    <a:pt x="58" y="957"/>
                  </a:lnTo>
                  <a:cubicBezTo>
                    <a:pt x="55" y="956"/>
                    <a:pt x="53" y="953"/>
                    <a:pt x="52" y="951"/>
                  </a:cubicBezTo>
                  <a:lnTo>
                    <a:pt x="18" y="901"/>
                  </a:lnTo>
                  <a:cubicBezTo>
                    <a:pt x="16" y="899"/>
                    <a:pt x="15" y="897"/>
                    <a:pt x="15" y="895"/>
                  </a:cubicBezTo>
                  <a:lnTo>
                    <a:pt x="5" y="864"/>
                  </a:lnTo>
                  <a:cubicBezTo>
                    <a:pt x="4" y="862"/>
                    <a:pt x="4" y="860"/>
                    <a:pt x="4" y="859"/>
                  </a:cubicBezTo>
                  <a:lnTo>
                    <a:pt x="1" y="827"/>
                  </a:lnTo>
                  <a:lnTo>
                    <a:pt x="0" y="184"/>
                  </a:lnTo>
                  <a:close/>
                  <a:moveTo>
                    <a:pt x="48" y="822"/>
                  </a:moveTo>
                  <a:lnTo>
                    <a:pt x="51" y="854"/>
                  </a:lnTo>
                  <a:lnTo>
                    <a:pt x="50" y="849"/>
                  </a:lnTo>
                  <a:lnTo>
                    <a:pt x="60" y="880"/>
                  </a:lnTo>
                  <a:lnTo>
                    <a:pt x="57" y="874"/>
                  </a:lnTo>
                  <a:lnTo>
                    <a:pt x="91" y="924"/>
                  </a:lnTo>
                  <a:lnTo>
                    <a:pt x="85" y="918"/>
                  </a:lnTo>
                  <a:lnTo>
                    <a:pt x="136" y="953"/>
                  </a:lnTo>
                  <a:lnTo>
                    <a:pt x="129" y="949"/>
                  </a:lnTo>
                  <a:lnTo>
                    <a:pt x="159" y="958"/>
                  </a:lnTo>
                  <a:lnTo>
                    <a:pt x="155" y="958"/>
                  </a:lnTo>
                  <a:lnTo>
                    <a:pt x="184" y="960"/>
                  </a:lnTo>
                  <a:lnTo>
                    <a:pt x="5494" y="961"/>
                  </a:lnTo>
                  <a:lnTo>
                    <a:pt x="5526" y="958"/>
                  </a:lnTo>
                  <a:lnTo>
                    <a:pt x="5522" y="958"/>
                  </a:lnTo>
                  <a:lnTo>
                    <a:pt x="5553" y="949"/>
                  </a:lnTo>
                  <a:lnTo>
                    <a:pt x="5546" y="953"/>
                  </a:lnTo>
                  <a:lnTo>
                    <a:pt x="5596" y="918"/>
                  </a:lnTo>
                  <a:lnTo>
                    <a:pt x="5590" y="924"/>
                  </a:lnTo>
                  <a:lnTo>
                    <a:pt x="5625" y="874"/>
                  </a:lnTo>
                  <a:lnTo>
                    <a:pt x="5621" y="881"/>
                  </a:lnTo>
                  <a:lnTo>
                    <a:pt x="5630" y="850"/>
                  </a:lnTo>
                  <a:lnTo>
                    <a:pt x="5630" y="854"/>
                  </a:lnTo>
                  <a:lnTo>
                    <a:pt x="5632" y="824"/>
                  </a:lnTo>
                  <a:lnTo>
                    <a:pt x="5633" y="187"/>
                  </a:lnTo>
                  <a:lnTo>
                    <a:pt x="5630" y="155"/>
                  </a:lnTo>
                  <a:lnTo>
                    <a:pt x="5630" y="159"/>
                  </a:lnTo>
                  <a:lnTo>
                    <a:pt x="5621" y="129"/>
                  </a:lnTo>
                  <a:lnTo>
                    <a:pt x="5625" y="136"/>
                  </a:lnTo>
                  <a:lnTo>
                    <a:pt x="5590" y="85"/>
                  </a:lnTo>
                  <a:lnTo>
                    <a:pt x="5596" y="91"/>
                  </a:lnTo>
                  <a:lnTo>
                    <a:pt x="5546" y="57"/>
                  </a:lnTo>
                  <a:lnTo>
                    <a:pt x="5552" y="60"/>
                  </a:lnTo>
                  <a:lnTo>
                    <a:pt x="5521" y="50"/>
                  </a:lnTo>
                  <a:lnTo>
                    <a:pt x="5526" y="51"/>
                  </a:lnTo>
                  <a:lnTo>
                    <a:pt x="5496" y="48"/>
                  </a:lnTo>
                  <a:lnTo>
                    <a:pt x="187" y="48"/>
                  </a:lnTo>
                  <a:lnTo>
                    <a:pt x="155" y="51"/>
                  </a:lnTo>
                  <a:lnTo>
                    <a:pt x="160" y="50"/>
                  </a:lnTo>
                  <a:lnTo>
                    <a:pt x="130" y="60"/>
                  </a:lnTo>
                  <a:lnTo>
                    <a:pt x="136" y="57"/>
                  </a:lnTo>
                  <a:lnTo>
                    <a:pt x="85" y="91"/>
                  </a:lnTo>
                  <a:lnTo>
                    <a:pt x="91" y="85"/>
                  </a:lnTo>
                  <a:lnTo>
                    <a:pt x="57" y="136"/>
                  </a:lnTo>
                  <a:lnTo>
                    <a:pt x="60" y="130"/>
                  </a:lnTo>
                  <a:lnTo>
                    <a:pt x="50" y="160"/>
                  </a:lnTo>
                  <a:lnTo>
                    <a:pt x="51" y="155"/>
                  </a:lnTo>
                  <a:lnTo>
                    <a:pt x="48" y="184"/>
                  </a:lnTo>
                  <a:lnTo>
                    <a:pt x="48" y="822"/>
                  </a:lnTo>
                  <a:close/>
                </a:path>
              </a:pathLst>
            </a:custGeom>
            <a:solidFill>
              <a:srgbClr val="800000"/>
            </a:solidFill>
            <a:ln w="1">
              <a:solidFill>
                <a:srgbClr val="8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5" name="Rectangle 75"/>
            <p:cNvSpPr>
              <a:spLocks noChangeArrowheads="1"/>
            </p:cNvSpPr>
            <p:nvPr/>
          </p:nvSpPr>
          <p:spPr bwMode="auto">
            <a:xfrm>
              <a:off x="6251" y="8451"/>
              <a:ext cx="2250" cy="4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سیستمهای استقراری</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6" name="Freeform 76"/>
            <p:cNvSpPr>
              <a:spLocks/>
            </p:cNvSpPr>
            <p:nvPr/>
          </p:nvSpPr>
          <p:spPr bwMode="auto">
            <a:xfrm>
              <a:off x="5292" y="9195"/>
              <a:ext cx="1950" cy="606"/>
            </a:xfrm>
            <a:custGeom>
              <a:avLst/>
              <a:gdLst/>
              <a:ahLst/>
              <a:cxnLst>
                <a:cxn ang="0">
                  <a:pos x="0" y="139"/>
                </a:cxn>
                <a:cxn ang="0">
                  <a:pos x="139" y="0"/>
                </a:cxn>
                <a:cxn ang="0">
                  <a:pos x="139" y="0"/>
                </a:cxn>
                <a:cxn ang="0">
                  <a:pos x="139" y="0"/>
                </a:cxn>
                <a:cxn ang="0">
                  <a:pos x="2838" y="0"/>
                </a:cxn>
                <a:cxn ang="0">
                  <a:pos x="2838" y="0"/>
                </a:cxn>
                <a:cxn ang="0">
                  <a:pos x="2976" y="139"/>
                </a:cxn>
                <a:cxn ang="0">
                  <a:pos x="2976" y="139"/>
                </a:cxn>
                <a:cxn ang="0">
                  <a:pos x="2976" y="139"/>
                </a:cxn>
                <a:cxn ang="0">
                  <a:pos x="2976" y="694"/>
                </a:cxn>
                <a:cxn ang="0">
                  <a:pos x="2976" y="694"/>
                </a:cxn>
                <a:cxn ang="0">
                  <a:pos x="2838" y="832"/>
                </a:cxn>
                <a:cxn ang="0">
                  <a:pos x="2838" y="832"/>
                </a:cxn>
                <a:cxn ang="0">
                  <a:pos x="2838" y="832"/>
                </a:cxn>
                <a:cxn ang="0">
                  <a:pos x="139" y="832"/>
                </a:cxn>
                <a:cxn ang="0">
                  <a:pos x="139" y="832"/>
                </a:cxn>
                <a:cxn ang="0">
                  <a:pos x="0" y="694"/>
                </a:cxn>
                <a:cxn ang="0">
                  <a:pos x="0" y="694"/>
                </a:cxn>
                <a:cxn ang="0">
                  <a:pos x="0" y="139"/>
                </a:cxn>
              </a:cxnLst>
              <a:rect l="0" t="0" r="r" b="b"/>
              <a:pathLst>
                <a:path w="2976" h="832">
                  <a:moveTo>
                    <a:pt x="0" y="139"/>
                  </a:moveTo>
                  <a:cubicBezTo>
                    <a:pt x="0" y="63"/>
                    <a:pt x="63" y="0"/>
                    <a:pt x="139" y="0"/>
                  </a:cubicBezTo>
                  <a:cubicBezTo>
                    <a:pt x="139" y="0"/>
                    <a:pt x="139" y="0"/>
                    <a:pt x="139" y="0"/>
                  </a:cubicBezTo>
                  <a:lnTo>
                    <a:pt x="139" y="0"/>
                  </a:lnTo>
                  <a:lnTo>
                    <a:pt x="2838" y="0"/>
                  </a:lnTo>
                  <a:cubicBezTo>
                    <a:pt x="2914" y="0"/>
                    <a:pt x="2976" y="63"/>
                    <a:pt x="2976" y="139"/>
                  </a:cubicBezTo>
                  <a:cubicBezTo>
                    <a:pt x="2976" y="139"/>
                    <a:pt x="2976" y="139"/>
                    <a:pt x="2976" y="139"/>
                  </a:cubicBezTo>
                  <a:lnTo>
                    <a:pt x="2976" y="139"/>
                  </a:lnTo>
                  <a:lnTo>
                    <a:pt x="2976" y="694"/>
                  </a:lnTo>
                  <a:cubicBezTo>
                    <a:pt x="2976" y="770"/>
                    <a:pt x="2914" y="832"/>
                    <a:pt x="2838" y="832"/>
                  </a:cubicBezTo>
                  <a:cubicBezTo>
                    <a:pt x="2838" y="832"/>
                    <a:pt x="2838" y="832"/>
                    <a:pt x="2838" y="832"/>
                  </a:cubicBezTo>
                  <a:lnTo>
                    <a:pt x="2838" y="832"/>
                  </a:lnTo>
                  <a:lnTo>
                    <a:pt x="139" y="832"/>
                  </a:lnTo>
                  <a:cubicBezTo>
                    <a:pt x="63" y="832"/>
                    <a:pt x="0" y="770"/>
                    <a:pt x="0" y="694"/>
                  </a:cubicBezTo>
                  <a:cubicBezTo>
                    <a:pt x="0" y="694"/>
                    <a:pt x="0" y="694"/>
                    <a:pt x="0" y="694"/>
                  </a:cubicBezTo>
                  <a:lnTo>
                    <a:pt x="0" y="139"/>
                  </a:lnTo>
                  <a:close/>
                </a:path>
              </a:pathLst>
            </a:custGeom>
            <a:solidFill>
              <a:srgbClr val="FF00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7" name="Freeform 77"/>
            <p:cNvSpPr>
              <a:spLocks noEditPoints="1"/>
            </p:cNvSpPr>
            <p:nvPr/>
          </p:nvSpPr>
          <p:spPr bwMode="auto">
            <a:xfrm>
              <a:off x="5286" y="9189"/>
              <a:ext cx="1961" cy="618"/>
            </a:xfrm>
            <a:custGeom>
              <a:avLst/>
              <a:gdLst/>
              <a:ahLst/>
              <a:cxnLst>
                <a:cxn ang="0">
                  <a:pos x="1" y="146"/>
                </a:cxn>
                <a:cxn ang="0">
                  <a:pos x="13" y="89"/>
                </a:cxn>
                <a:cxn ang="0">
                  <a:pos x="45" y="43"/>
                </a:cxn>
                <a:cxn ang="0">
                  <a:pos x="92" y="12"/>
                </a:cxn>
                <a:cxn ang="0">
                  <a:pos x="147" y="0"/>
                </a:cxn>
                <a:cxn ang="0">
                  <a:pos x="2848" y="1"/>
                </a:cxn>
                <a:cxn ang="0">
                  <a:pos x="2905" y="13"/>
                </a:cxn>
                <a:cxn ang="0">
                  <a:pos x="2951" y="45"/>
                </a:cxn>
                <a:cxn ang="0">
                  <a:pos x="2981" y="92"/>
                </a:cxn>
                <a:cxn ang="0">
                  <a:pos x="2992" y="147"/>
                </a:cxn>
                <a:cxn ang="0">
                  <a:pos x="2992" y="704"/>
                </a:cxn>
                <a:cxn ang="0">
                  <a:pos x="2980" y="761"/>
                </a:cxn>
                <a:cxn ang="0">
                  <a:pos x="2949" y="807"/>
                </a:cxn>
                <a:cxn ang="0">
                  <a:pos x="2902" y="837"/>
                </a:cxn>
                <a:cxn ang="0">
                  <a:pos x="2846" y="848"/>
                </a:cxn>
                <a:cxn ang="0">
                  <a:pos x="146" y="848"/>
                </a:cxn>
                <a:cxn ang="0">
                  <a:pos x="89" y="836"/>
                </a:cxn>
                <a:cxn ang="0">
                  <a:pos x="43" y="805"/>
                </a:cxn>
                <a:cxn ang="0">
                  <a:pos x="12" y="758"/>
                </a:cxn>
                <a:cxn ang="0">
                  <a:pos x="0" y="702"/>
                </a:cxn>
                <a:cxn ang="0">
                  <a:pos x="16" y="702"/>
                </a:cxn>
                <a:cxn ang="0">
                  <a:pos x="27" y="755"/>
                </a:cxn>
                <a:cxn ang="0">
                  <a:pos x="56" y="796"/>
                </a:cxn>
                <a:cxn ang="0">
                  <a:pos x="98" y="823"/>
                </a:cxn>
                <a:cxn ang="0">
                  <a:pos x="149" y="833"/>
                </a:cxn>
                <a:cxn ang="0">
                  <a:pos x="2846" y="832"/>
                </a:cxn>
                <a:cxn ang="0">
                  <a:pos x="2899" y="822"/>
                </a:cxn>
                <a:cxn ang="0">
                  <a:pos x="2940" y="794"/>
                </a:cxn>
                <a:cxn ang="0">
                  <a:pos x="2967" y="752"/>
                </a:cxn>
                <a:cxn ang="0">
                  <a:pos x="2977" y="701"/>
                </a:cxn>
                <a:cxn ang="0">
                  <a:pos x="2976" y="147"/>
                </a:cxn>
                <a:cxn ang="0">
                  <a:pos x="2966" y="95"/>
                </a:cxn>
                <a:cxn ang="0">
                  <a:pos x="2938" y="54"/>
                </a:cxn>
                <a:cxn ang="0">
                  <a:pos x="2896" y="26"/>
                </a:cxn>
                <a:cxn ang="0">
                  <a:pos x="2845" y="16"/>
                </a:cxn>
                <a:cxn ang="0">
                  <a:pos x="147" y="16"/>
                </a:cxn>
                <a:cxn ang="0">
                  <a:pos x="95" y="27"/>
                </a:cxn>
                <a:cxn ang="0">
                  <a:pos x="54" y="56"/>
                </a:cxn>
                <a:cxn ang="0">
                  <a:pos x="26" y="98"/>
                </a:cxn>
                <a:cxn ang="0">
                  <a:pos x="16" y="149"/>
                </a:cxn>
                <a:cxn ang="0">
                  <a:pos x="16" y="702"/>
                </a:cxn>
              </a:cxnLst>
              <a:rect l="0" t="0" r="r" b="b"/>
              <a:pathLst>
                <a:path w="2992" h="848">
                  <a:moveTo>
                    <a:pt x="0" y="147"/>
                  </a:moveTo>
                  <a:cubicBezTo>
                    <a:pt x="0" y="147"/>
                    <a:pt x="1" y="146"/>
                    <a:pt x="1" y="146"/>
                  </a:cubicBezTo>
                  <a:lnTo>
                    <a:pt x="12" y="92"/>
                  </a:lnTo>
                  <a:cubicBezTo>
                    <a:pt x="12" y="91"/>
                    <a:pt x="12" y="90"/>
                    <a:pt x="13" y="89"/>
                  </a:cubicBezTo>
                  <a:lnTo>
                    <a:pt x="43" y="45"/>
                  </a:lnTo>
                  <a:cubicBezTo>
                    <a:pt x="43" y="44"/>
                    <a:pt x="44" y="43"/>
                    <a:pt x="45" y="43"/>
                  </a:cubicBezTo>
                  <a:lnTo>
                    <a:pt x="89" y="13"/>
                  </a:lnTo>
                  <a:cubicBezTo>
                    <a:pt x="90" y="12"/>
                    <a:pt x="91" y="12"/>
                    <a:pt x="92" y="12"/>
                  </a:cubicBezTo>
                  <a:lnTo>
                    <a:pt x="146" y="1"/>
                  </a:lnTo>
                  <a:cubicBezTo>
                    <a:pt x="146" y="1"/>
                    <a:pt x="147" y="0"/>
                    <a:pt x="147" y="0"/>
                  </a:cubicBezTo>
                  <a:lnTo>
                    <a:pt x="2846" y="0"/>
                  </a:lnTo>
                  <a:cubicBezTo>
                    <a:pt x="2847" y="0"/>
                    <a:pt x="2848" y="1"/>
                    <a:pt x="2848" y="1"/>
                  </a:cubicBezTo>
                  <a:lnTo>
                    <a:pt x="2902" y="12"/>
                  </a:lnTo>
                  <a:cubicBezTo>
                    <a:pt x="2903" y="12"/>
                    <a:pt x="2904" y="12"/>
                    <a:pt x="2905" y="13"/>
                  </a:cubicBezTo>
                  <a:lnTo>
                    <a:pt x="2949" y="43"/>
                  </a:lnTo>
                  <a:cubicBezTo>
                    <a:pt x="2950" y="43"/>
                    <a:pt x="2951" y="44"/>
                    <a:pt x="2951" y="45"/>
                  </a:cubicBezTo>
                  <a:lnTo>
                    <a:pt x="2980" y="89"/>
                  </a:lnTo>
                  <a:cubicBezTo>
                    <a:pt x="2981" y="90"/>
                    <a:pt x="2981" y="91"/>
                    <a:pt x="2981" y="92"/>
                  </a:cubicBezTo>
                  <a:lnTo>
                    <a:pt x="2992" y="146"/>
                  </a:lnTo>
                  <a:cubicBezTo>
                    <a:pt x="2992" y="146"/>
                    <a:pt x="2992" y="147"/>
                    <a:pt x="2992" y="147"/>
                  </a:cubicBezTo>
                  <a:lnTo>
                    <a:pt x="2992" y="702"/>
                  </a:lnTo>
                  <a:cubicBezTo>
                    <a:pt x="2992" y="703"/>
                    <a:pt x="2992" y="704"/>
                    <a:pt x="2992" y="704"/>
                  </a:cubicBezTo>
                  <a:lnTo>
                    <a:pt x="2981" y="758"/>
                  </a:lnTo>
                  <a:cubicBezTo>
                    <a:pt x="2981" y="759"/>
                    <a:pt x="2981" y="760"/>
                    <a:pt x="2980" y="761"/>
                  </a:cubicBezTo>
                  <a:lnTo>
                    <a:pt x="2951" y="805"/>
                  </a:lnTo>
                  <a:cubicBezTo>
                    <a:pt x="2951" y="806"/>
                    <a:pt x="2950" y="807"/>
                    <a:pt x="2949" y="807"/>
                  </a:cubicBezTo>
                  <a:lnTo>
                    <a:pt x="2905" y="836"/>
                  </a:lnTo>
                  <a:cubicBezTo>
                    <a:pt x="2904" y="837"/>
                    <a:pt x="2903" y="837"/>
                    <a:pt x="2902" y="837"/>
                  </a:cubicBezTo>
                  <a:lnTo>
                    <a:pt x="2848" y="848"/>
                  </a:lnTo>
                  <a:cubicBezTo>
                    <a:pt x="2848" y="848"/>
                    <a:pt x="2847" y="848"/>
                    <a:pt x="2846" y="848"/>
                  </a:cubicBezTo>
                  <a:lnTo>
                    <a:pt x="147" y="848"/>
                  </a:lnTo>
                  <a:cubicBezTo>
                    <a:pt x="147" y="848"/>
                    <a:pt x="146" y="848"/>
                    <a:pt x="146" y="848"/>
                  </a:cubicBezTo>
                  <a:lnTo>
                    <a:pt x="92" y="837"/>
                  </a:lnTo>
                  <a:cubicBezTo>
                    <a:pt x="91" y="837"/>
                    <a:pt x="90" y="837"/>
                    <a:pt x="89" y="836"/>
                  </a:cubicBezTo>
                  <a:lnTo>
                    <a:pt x="45" y="807"/>
                  </a:lnTo>
                  <a:cubicBezTo>
                    <a:pt x="44" y="807"/>
                    <a:pt x="43" y="806"/>
                    <a:pt x="43" y="805"/>
                  </a:cubicBezTo>
                  <a:lnTo>
                    <a:pt x="13" y="761"/>
                  </a:lnTo>
                  <a:cubicBezTo>
                    <a:pt x="12" y="760"/>
                    <a:pt x="12" y="759"/>
                    <a:pt x="12" y="758"/>
                  </a:cubicBezTo>
                  <a:lnTo>
                    <a:pt x="1" y="704"/>
                  </a:lnTo>
                  <a:cubicBezTo>
                    <a:pt x="1" y="704"/>
                    <a:pt x="0" y="703"/>
                    <a:pt x="0" y="702"/>
                  </a:cubicBezTo>
                  <a:lnTo>
                    <a:pt x="0" y="147"/>
                  </a:lnTo>
                  <a:close/>
                  <a:moveTo>
                    <a:pt x="16" y="702"/>
                  </a:moveTo>
                  <a:lnTo>
                    <a:pt x="16" y="701"/>
                  </a:lnTo>
                  <a:lnTo>
                    <a:pt x="27" y="755"/>
                  </a:lnTo>
                  <a:lnTo>
                    <a:pt x="26" y="752"/>
                  </a:lnTo>
                  <a:lnTo>
                    <a:pt x="56" y="796"/>
                  </a:lnTo>
                  <a:lnTo>
                    <a:pt x="54" y="794"/>
                  </a:lnTo>
                  <a:lnTo>
                    <a:pt x="98" y="823"/>
                  </a:lnTo>
                  <a:lnTo>
                    <a:pt x="95" y="822"/>
                  </a:lnTo>
                  <a:lnTo>
                    <a:pt x="149" y="833"/>
                  </a:lnTo>
                  <a:lnTo>
                    <a:pt x="147" y="832"/>
                  </a:lnTo>
                  <a:lnTo>
                    <a:pt x="2846" y="832"/>
                  </a:lnTo>
                  <a:lnTo>
                    <a:pt x="2845" y="833"/>
                  </a:lnTo>
                  <a:lnTo>
                    <a:pt x="2899" y="822"/>
                  </a:lnTo>
                  <a:lnTo>
                    <a:pt x="2896" y="823"/>
                  </a:lnTo>
                  <a:lnTo>
                    <a:pt x="2940" y="794"/>
                  </a:lnTo>
                  <a:lnTo>
                    <a:pt x="2938" y="796"/>
                  </a:lnTo>
                  <a:lnTo>
                    <a:pt x="2967" y="752"/>
                  </a:lnTo>
                  <a:lnTo>
                    <a:pt x="2966" y="755"/>
                  </a:lnTo>
                  <a:lnTo>
                    <a:pt x="2977" y="701"/>
                  </a:lnTo>
                  <a:lnTo>
                    <a:pt x="2976" y="702"/>
                  </a:lnTo>
                  <a:lnTo>
                    <a:pt x="2976" y="147"/>
                  </a:lnTo>
                  <a:lnTo>
                    <a:pt x="2977" y="149"/>
                  </a:lnTo>
                  <a:lnTo>
                    <a:pt x="2966" y="95"/>
                  </a:lnTo>
                  <a:lnTo>
                    <a:pt x="2967" y="98"/>
                  </a:lnTo>
                  <a:lnTo>
                    <a:pt x="2938" y="54"/>
                  </a:lnTo>
                  <a:lnTo>
                    <a:pt x="2940" y="56"/>
                  </a:lnTo>
                  <a:lnTo>
                    <a:pt x="2896" y="26"/>
                  </a:lnTo>
                  <a:lnTo>
                    <a:pt x="2899" y="27"/>
                  </a:lnTo>
                  <a:lnTo>
                    <a:pt x="2845" y="16"/>
                  </a:lnTo>
                  <a:lnTo>
                    <a:pt x="2846" y="16"/>
                  </a:lnTo>
                  <a:lnTo>
                    <a:pt x="147" y="16"/>
                  </a:lnTo>
                  <a:lnTo>
                    <a:pt x="149" y="16"/>
                  </a:lnTo>
                  <a:lnTo>
                    <a:pt x="95" y="27"/>
                  </a:lnTo>
                  <a:lnTo>
                    <a:pt x="98" y="26"/>
                  </a:lnTo>
                  <a:lnTo>
                    <a:pt x="54" y="56"/>
                  </a:lnTo>
                  <a:lnTo>
                    <a:pt x="56" y="54"/>
                  </a:lnTo>
                  <a:lnTo>
                    <a:pt x="26" y="98"/>
                  </a:lnTo>
                  <a:lnTo>
                    <a:pt x="27" y="95"/>
                  </a:lnTo>
                  <a:lnTo>
                    <a:pt x="16" y="149"/>
                  </a:lnTo>
                  <a:lnTo>
                    <a:pt x="16" y="147"/>
                  </a:lnTo>
                  <a:lnTo>
                    <a:pt x="16" y="702"/>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8" name="Rectangle 78"/>
            <p:cNvSpPr>
              <a:spLocks noChangeArrowheads="1"/>
            </p:cNvSpPr>
            <p:nvPr/>
          </p:nvSpPr>
          <p:spPr bwMode="auto">
            <a:xfrm>
              <a:off x="5649" y="9351"/>
              <a:ext cx="1507" cy="4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سیستم های ثابت</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9" name="Freeform 79"/>
            <p:cNvSpPr>
              <a:spLocks/>
            </p:cNvSpPr>
            <p:nvPr/>
          </p:nvSpPr>
          <p:spPr bwMode="auto">
            <a:xfrm>
              <a:off x="7640" y="9172"/>
              <a:ext cx="2685" cy="605"/>
            </a:xfrm>
            <a:custGeom>
              <a:avLst/>
              <a:gdLst/>
              <a:ahLst/>
              <a:cxnLst>
                <a:cxn ang="0">
                  <a:pos x="0" y="139"/>
                </a:cxn>
                <a:cxn ang="0">
                  <a:pos x="139" y="0"/>
                </a:cxn>
                <a:cxn ang="0">
                  <a:pos x="139" y="0"/>
                </a:cxn>
                <a:cxn ang="0">
                  <a:pos x="139" y="0"/>
                </a:cxn>
                <a:cxn ang="0">
                  <a:pos x="3958" y="0"/>
                </a:cxn>
                <a:cxn ang="0">
                  <a:pos x="3958" y="0"/>
                </a:cxn>
                <a:cxn ang="0">
                  <a:pos x="4096" y="139"/>
                </a:cxn>
                <a:cxn ang="0">
                  <a:pos x="4096" y="139"/>
                </a:cxn>
                <a:cxn ang="0">
                  <a:pos x="4096" y="139"/>
                </a:cxn>
                <a:cxn ang="0">
                  <a:pos x="4096" y="694"/>
                </a:cxn>
                <a:cxn ang="0">
                  <a:pos x="4096" y="694"/>
                </a:cxn>
                <a:cxn ang="0">
                  <a:pos x="3958" y="832"/>
                </a:cxn>
                <a:cxn ang="0">
                  <a:pos x="3958" y="832"/>
                </a:cxn>
                <a:cxn ang="0">
                  <a:pos x="3958" y="832"/>
                </a:cxn>
                <a:cxn ang="0">
                  <a:pos x="139" y="832"/>
                </a:cxn>
                <a:cxn ang="0">
                  <a:pos x="139" y="832"/>
                </a:cxn>
                <a:cxn ang="0">
                  <a:pos x="0" y="694"/>
                </a:cxn>
                <a:cxn ang="0">
                  <a:pos x="0" y="694"/>
                </a:cxn>
                <a:cxn ang="0">
                  <a:pos x="0" y="139"/>
                </a:cxn>
              </a:cxnLst>
              <a:rect l="0" t="0" r="r" b="b"/>
              <a:pathLst>
                <a:path w="4096" h="832">
                  <a:moveTo>
                    <a:pt x="0" y="139"/>
                  </a:moveTo>
                  <a:cubicBezTo>
                    <a:pt x="0" y="63"/>
                    <a:pt x="63" y="0"/>
                    <a:pt x="139" y="0"/>
                  </a:cubicBezTo>
                  <a:cubicBezTo>
                    <a:pt x="139" y="0"/>
                    <a:pt x="139" y="0"/>
                    <a:pt x="139" y="0"/>
                  </a:cubicBezTo>
                  <a:lnTo>
                    <a:pt x="139" y="0"/>
                  </a:lnTo>
                  <a:lnTo>
                    <a:pt x="3958" y="0"/>
                  </a:lnTo>
                  <a:cubicBezTo>
                    <a:pt x="4034" y="0"/>
                    <a:pt x="4096" y="63"/>
                    <a:pt x="4096" y="139"/>
                  </a:cubicBezTo>
                  <a:cubicBezTo>
                    <a:pt x="4096" y="139"/>
                    <a:pt x="4096" y="139"/>
                    <a:pt x="4096" y="139"/>
                  </a:cubicBezTo>
                  <a:lnTo>
                    <a:pt x="4096" y="139"/>
                  </a:lnTo>
                  <a:lnTo>
                    <a:pt x="4096" y="694"/>
                  </a:lnTo>
                  <a:cubicBezTo>
                    <a:pt x="4096" y="770"/>
                    <a:pt x="4034" y="832"/>
                    <a:pt x="3958" y="832"/>
                  </a:cubicBezTo>
                  <a:cubicBezTo>
                    <a:pt x="3958" y="832"/>
                    <a:pt x="3958" y="832"/>
                    <a:pt x="3958" y="832"/>
                  </a:cubicBezTo>
                  <a:lnTo>
                    <a:pt x="3958" y="832"/>
                  </a:lnTo>
                  <a:lnTo>
                    <a:pt x="139" y="832"/>
                  </a:lnTo>
                  <a:cubicBezTo>
                    <a:pt x="63" y="832"/>
                    <a:pt x="0" y="770"/>
                    <a:pt x="0" y="694"/>
                  </a:cubicBezTo>
                  <a:cubicBezTo>
                    <a:pt x="0" y="694"/>
                    <a:pt x="0" y="694"/>
                    <a:pt x="0" y="694"/>
                  </a:cubicBezTo>
                  <a:lnTo>
                    <a:pt x="0" y="139"/>
                  </a:lnTo>
                  <a:close/>
                </a:path>
              </a:pathLst>
            </a:custGeom>
            <a:solidFill>
              <a:srgbClr val="99CC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0" name="Freeform 80"/>
            <p:cNvSpPr>
              <a:spLocks noEditPoints="1"/>
            </p:cNvSpPr>
            <p:nvPr/>
          </p:nvSpPr>
          <p:spPr bwMode="auto">
            <a:xfrm>
              <a:off x="7635" y="9166"/>
              <a:ext cx="2695" cy="617"/>
            </a:xfrm>
            <a:custGeom>
              <a:avLst/>
              <a:gdLst/>
              <a:ahLst/>
              <a:cxnLst>
                <a:cxn ang="0">
                  <a:pos x="1" y="146"/>
                </a:cxn>
                <a:cxn ang="0">
                  <a:pos x="13" y="89"/>
                </a:cxn>
                <a:cxn ang="0">
                  <a:pos x="45" y="43"/>
                </a:cxn>
                <a:cxn ang="0">
                  <a:pos x="92" y="12"/>
                </a:cxn>
                <a:cxn ang="0">
                  <a:pos x="147" y="0"/>
                </a:cxn>
                <a:cxn ang="0">
                  <a:pos x="3968" y="1"/>
                </a:cxn>
                <a:cxn ang="0">
                  <a:pos x="4025" y="13"/>
                </a:cxn>
                <a:cxn ang="0">
                  <a:pos x="4071" y="45"/>
                </a:cxn>
                <a:cxn ang="0">
                  <a:pos x="4101" y="92"/>
                </a:cxn>
                <a:cxn ang="0">
                  <a:pos x="4112" y="147"/>
                </a:cxn>
                <a:cxn ang="0">
                  <a:pos x="4112" y="704"/>
                </a:cxn>
                <a:cxn ang="0">
                  <a:pos x="4100" y="761"/>
                </a:cxn>
                <a:cxn ang="0">
                  <a:pos x="4069" y="807"/>
                </a:cxn>
                <a:cxn ang="0">
                  <a:pos x="4022" y="837"/>
                </a:cxn>
                <a:cxn ang="0">
                  <a:pos x="3966" y="848"/>
                </a:cxn>
                <a:cxn ang="0">
                  <a:pos x="146" y="848"/>
                </a:cxn>
                <a:cxn ang="0">
                  <a:pos x="89" y="836"/>
                </a:cxn>
                <a:cxn ang="0">
                  <a:pos x="43" y="805"/>
                </a:cxn>
                <a:cxn ang="0">
                  <a:pos x="12" y="758"/>
                </a:cxn>
                <a:cxn ang="0">
                  <a:pos x="0" y="702"/>
                </a:cxn>
                <a:cxn ang="0">
                  <a:pos x="16" y="702"/>
                </a:cxn>
                <a:cxn ang="0">
                  <a:pos x="27" y="755"/>
                </a:cxn>
                <a:cxn ang="0">
                  <a:pos x="56" y="796"/>
                </a:cxn>
                <a:cxn ang="0">
                  <a:pos x="98" y="823"/>
                </a:cxn>
                <a:cxn ang="0">
                  <a:pos x="149" y="833"/>
                </a:cxn>
                <a:cxn ang="0">
                  <a:pos x="3966" y="832"/>
                </a:cxn>
                <a:cxn ang="0">
                  <a:pos x="4019" y="822"/>
                </a:cxn>
                <a:cxn ang="0">
                  <a:pos x="4060" y="794"/>
                </a:cxn>
                <a:cxn ang="0">
                  <a:pos x="4087" y="752"/>
                </a:cxn>
                <a:cxn ang="0">
                  <a:pos x="4097" y="701"/>
                </a:cxn>
                <a:cxn ang="0">
                  <a:pos x="4096" y="147"/>
                </a:cxn>
                <a:cxn ang="0">
                  <a:pos x="4086" y="95"/>
                </a:cxn>
                <a:cxn ang="0">
                  <a:pos x="4058" y="54"/>
                </a:cxn>
                <a:cxn ang="0">
                  <a:pos x="4016" y="26"/>
                </a:cxn>
                <a:cxn ang="0">
                  <a:pos x="3965" y="16"/>
                </a:cxn>
                <a:cxn ang="0">
                  <a:pos x="147" y="16"/>
                </a:cxn>
                <a:cxn ang="0">
                  <a:pos x="95" y="27"/>
                </a:cxn>
                <a:cxn ang="0">
                  <a:pos x="54" y="56"/>
                </a:cxn>
                <a:cxn ang="0">
                  <a:pos x="26" y="98"/>
                </a:cxn>
                <a:cxn ang="0">
                  <a:pos x="16" y="149"/>
                </a:cxn>
                <a:cxn ang="0">
                  <a:pos x="16" y="702"/>
                </a:cxn>
              </a:cxnLst>
              <a:rect l="0" t="0" r="r" b="b"/>
              <a:pathLst>
                <a:path w="4112" h="848">
                  <a:moveTo>
                    <a:pt x="0" y="147"/>
                  </a:moveTo>
                  <a:cubicBezTo>
                    <a:pt x="0" y="147"/>
                    <a:pt x="1" y="146"/>
                    <a:pt x="1" y="146"/>
                  </a:cubicBezTo>
                  <a:lnTo>
                    <a:pt x="12" y="92"/>
                  </a:lnTo>
                  <a:cubicBezTo>
                    <a:pt x="12" y="91"/>
                    <a:pt x="12" y="90"/>
                    <a:pt x="13" y="89"/>
                  </a:cubicBezTo>
                  <a:lnTo>
                    <a:pt x="43" y="45"/>
                  </a:lnTo>
                  <a:cubicBezTo>
                    <a:pt x="43" y="44"/>
                    <a:pt x="44" y="43"/>
                    <a:pt x="45" y="43"/>
                  </a:cubicBezTo>
                  <a:lnTo>
                    <a:pt x="89" y="13"/>
                  </a:lnTo>
                  <a:cubicBezTo>
                    <a:pt x="90" y="12"/>
                    <a:pt x="91" y="12"/>
                    <a:pt x="92" y="12"/>
                  </a:cubicBezTo>
                  <a:lnTo>
                    <a:pt x="146" y="1"/>
                  </a:lnTo>
                  <a:cubicBezTo>
                    <a:pt x="146" y="1"/>
                    <a:pt x="147" y="0"/>
                    <a:pt x="147" y="0"/>
                  </a:cubicBezTo>
                  <a:lnTo>
                    <a:pt x="3966" y="0"/>
                  </a:lnTo>
                  <a:cubicBezTo>
                    <a:pt x="3967" y="0"/>
                    <a:pt x="3968" y="1"/>
                    <a:pt x="3968" y="1"/>
                  </a:cubicBezTo>
                  <a:lnTo>
                    <a:pt x="4022" y="12"/>
                  </a:lnTo>
                  <a:cubicBezTo>
                    <a:pt x="4023" y="12"/>
                    <a:pt x="4024" y="12"/>
                    <a:pt x="4025" y="13"/>
                  </a:cubicBezTo>
                  <a:lnTo>
                    <a:pt x="4069" y="43"/>
                  </a:lnTo>
                  <a:cubicBezTo>
                    <a:pt x="4070" y="43"/>
                    <a:pt x="4071" y="44"/>
                    <a:pt x="4071" y="45"/>
                  </a:cubicBezTo>
                  <a:lnTo>
                    <a:pt x="4100" y="89"/>
                  </a:lnTo>
                  <a:cubicBezTo>
                    <a:pt x="4101" y="90"/>
                    <a:pt x="4101" y="91"/>
                    <a:pt x="4101" y="92"/>
                  </a:cubicBezTo>
                  <a:lnTo>
                    <a:pt x="4112" y="146"/>
                  </a:lnTo>
                  <a:cubicBezTo>
                    <a:pt x="4112" y="146"/>
                    <a:pt x="4112" y="147"/>
                    <a:pt x="4112" y="147"/>
                  </a:cubicBezTo>
                  <a:lnTo>
                    <a:pt x="4112" y="702"/>
                  </a:lnTo>
                  <a:cubicBezTo>
                    <a:pt x="4112" y="703"/>
                    <a:pt x="4112" y="704"/>
                    <a:pt x="4112" y="704"/>
                  </a:cubicBezTo>
                  <a:lnTo>
                    <a:pt x="4101" y="758"/>
                  </a:lnTo>
                  <a:cubicBezTo>
                    <a:pt x="4101" y="759"/>
                    <a:pt x="4101" y="760"/>
                    <a:pt x="4100" y="761"/>
                  </a:cubicBezTo>
                  <a:lnTo>
                    <a:pt x="4071" y="805"/>
                  </a:lnTo>
                  <a:cubicBezTo>
                    <a:pt x="4071" y="806"/>
                    <a:pt x="4070" y="807"/>
                    <a:pt x="4069" y="807"/>
                  </a:cubicBezTo>
                  <a:lnTo>
                    <a:pt x="4025" y="836"/>
                  </a:lnTo>
                  <a:cubicBezTo>
                    <a:pt x="4024" y="837"/>
                    <a:pt x="4023" y="837"/>
                    <a:pt x="4022" y="837"/>
                  </a:cubicBezTo>
                  <a:lnTo>
                    <a:pt x="3968" y="848"/>
                  </a:lnTo>
                  <a:cubicBezTo>
                    <a:pt x="3968" y="848"/>
                    <a:pt x="3967" y="848"/>
                    <a:pt x="3966" y="848"/>
                  </a:cubicBezTo>
                  <a:lnTo>
                    <a:pt x="147" y="848"/>
                  </a:lnTo>
                  <a:cubicBezTo>
                    <a:pt x="147" y="848"/>
                    <a:pt x="146" y="848"/>
                    <a:pt x="146" y="848"/>
                  </a:cubicBezTo>
                  <a:lnTo>
                    <a:pt x="92" y="837"/>
                  </a:lnTo>
                  <a:cubicBezTo>
                    <a:pt x="91" y="837"/>
                    <a:pt x="90" y="837"/>
                    <a:pt x="89" y="836"/>
                  </a:cubicBezTo>
                  <a:lnTo>
                    <a:pt x="45" y="807"/>
                  </a:lnTo>
                  <a:cubicBezTo>
                    <a:pt x="44" y="807"/>
                    <a:pt x="43" y="806"/>
                    <a:pt x="43" y="805"/>
                  </a:cubicBezTo>
                  <a:lnTo>
                    <a:pt x="13" y="761"/>
                  </a:lnTo>
                  <a:cubicBezTo>
                    <a:pt x="12" y="760"/>
                    <a:pt x="12" y="759"/>
                    <a:pt x="12" y="758"/>
                  </a:cubicBezTo>
                  <a:lnTo>
                    <a:pt x="1" y="704"/>
                  </a:lnTo>
                  <a:cubicBezTo>
                    <a:pt x="1" y="704"/>
                    <a:pt x="0" y="703"/>
                    <a:pt x="0" y="702"/>
                  </a:cubicBezTo>
                  <a:lnTo>
                    <a:pt x="0" y="147"/>
                  </a:lnTo>
                  <a:close/>
                  <a:moveTo>
                    <a:pt x="16" y="702"/>
                  </a:moveTo>
                  <a:lnTo>
                    <a:pt x="16" y="701"/>
                  </a:lnTo>
                  <a:lnTo>
                    <a:pt x="27" y="755"/>
                  </a:lnTo>
                  <a:lnTo>
                    <a:pt x="26" y="752"/>
                  </a:lnTo>
                  <a:lnTo>
                    <a:pt x="56" y="796"/>
                  </a:lnTo>
                  <a:lnTo>
                    <a:pt x="54" y="794"/>
                  </a:lnTo>
                  <a:lnTo>
                    <a:pt x="98" y="823"/>
                  </a:lnTo>
                  <a:lnTo>
                    <a:pt x="95" y="822"/>
                  </a:lnTo>
                  <a:lnTo>
                    <a:pt x="149" y="833"/>
                  </a:lnTo>
                  <a:lnTo>
                    <a:pt x="147" y="832"/>
                  </a:lnTo>
                  <a:lnTo>
                    <a:pt x="3966" y="832"/>
                  </a:lnTo>
                  <a:lnTo>
                    <a:pt x="3965" y="833"/>
                  </a:lnTo>
                  <a:lnTo>
                    <a:pt x="4019" y="822"/>
                  </a:lnTo>
                  <a:lnTo>
                    <a:pt x="4016" y="823"/>
                  </a:lnTo>
                  <a:lnTo>
                    <a:pt x="4060" y="794"/>
                  </a:lnTo>
                  <a:lnTo>
                    <a:pt x="4058" y="796"/>
                  </a:lnTo>
                  <a:lnTo>
                    <a:pt x="4087" y="752"/>
                  </a:lnTo>
                  <a:lnTo>
                    <a:pt x="4086" y="755"/>
                  </a:lnTo>
                  <a:lnTo>
                    <a:pt x="4097" y="701"/>
                  </a:lnTo>
                  <a:lnTo>
                    <a:pt x="4096" y="702"/>
                  </a:lnTo>
                  <a:lnTo>
                    <a:pt x="4096" y="147"/>
                  </a:lnTo>
                  <a:lnTo>
                    <a:pt x="4097" y="149"/>
                  </a:lnTo>
                  <a:lnTo>
                    <a:pt x="4086" y="95"/>
                  </a:lnTo>
                  <a:lnTo>
                    <a:pt x="4087" y="98"/>
                  </a:lnTo>
                  <a:lnTo>
                    <a:pt x="4058" y="54"/>
                  </a:lnTo>
                  <a:lnTo>
                    <a:pt x="4060" y="56"/>
                  </a:lnTo>
                  <a:lnTo>
                    <a:pt x="4016" y="26"/>
                  </a:lnTo>
                  <a:lnTo>
                    <a:pt x="4019" y="27"/>
                  </a:lnTo>
                  <a:lnTo>
                    <a:pt x="3965" y="16"/>
                  </a:lnTo>
                  <a:lnTo>
                    <a:pt x="3966" y="16"/>
                  </a:lnTo>
                  <a:lnTo>
                    <a:pt x="147" y="16"/>
                  </a:lnTo>
                  <a:lnTo>
                    <a:pt x="149" y="16"/>
                  </a:lnTo>
                  <a:lnTo>
                    <a:pt x="95" y="27"/>
                  </a:lnTo>
                  <a:lnTo>
                    <a:pt x="98" y="26"/>
                  </a:lnTo>
                  <a:lnTo>
                    <a:pt x="54" y="56"/>
                  </a:lnTo>
                  <a:lnTo>
                    <a:pt x="56" y="54"/>
                  </a:lnTo>
                  <a:lnTo>
                    <a:pt x="26" y="98"/>
                  </a:lnTo>
                  <a:lnTo>
                    <a:pt x="27" y="95"/>
                  </a:lnTo>
                  <a:lnTo>
                    <a:pt x="16" y="149"/>
                  </a:lnTo>
                  <a:lnTo>
                    <a:pt x="16" y="147"/>
                  </a:lnTo>
                  <a:lnTo>
                    <a:pt x="16" y="702"/>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1" name="Rectangle 81"/>
            <p:cNvSpPr>
              <a:spLocks noChangeArrowheads="1"/>
            </p:cNvSpPr>
            <p:nvPr/>
          </p:nvSpPr>
          <p:spPr bwMode="auto">
            <a:xfrm>
              <a:off x="7740" y="9271"/>
              <a:ext cx="2521" cy="46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0" i="0" u="none" strike="noStrike" cap="none" normalizeH="0" baseline="0" smtClean="0">
                  <a:ln>
                    <a:noFill/>
                  </a:ln>
                  <a:solidFill>
                    <a:srgbClr val="000000"/>
                  </a:solidFill>
                  <a:effectLst/>
                  <a:latin typeface="Calibri" pitchFamily="34" charset="0"/>
                  <a:ea typeface="Arial" pitchFamily="34" charset="0"/>
                  <a:cs typeface="B Lotus" pitchFamily="2" charset="-78"/>
                </a:rPr>
                <a:t>سیستمهای جابجایی پریودیک</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62" name="Freeform 82"/>
            <p:cNvSpPr>
              <a:spLocks/>
            </p:cNvSpPr>
            <p:nvPr/>
          </p:nvSpPr>
          <p:spPr bwMode="auto">
            <a:xfrm>
              <a:off x="1915" y="9358"/>
              <a:ext cx="1647" cy="839"/>
            </a:xfrm>
            <a:custGeom>
              <a:avLst/>
              <a:gdLst/>
              <a:ahLst/>
              <a:cxnLst>
                <a:cxn ang="0">
                  <a:pos x="0" y="192"/>
                </a:cxn>
                <a:cxn ang="0">
                  <a:pos x="192" y="0"/>
                </a:cxn>
                <a:cxn ang="0">
                  <a:pos x="192" y="0"/>
                </a:cxn>
                <a:cxn ang="0">
                  <a:pos x="192" y="0"/>
                </a:cxn>
                <a:cxn ang="0">
                  <a:pos x="2320" y="0"/>
                </a:cxn>
                <a:cxn ang="0">
                  <a:pos x="2320" y="0"/>
                </a:cxn>
                <a:cxn ang="0">
                  <a:pos x="2512" y="192"/>
                </a:cxn>
                <a:cxn ang="0">
                  <a:pos x="2512" y="192"/>
                </a:cxn>
                <a:cxn ang="0">
                  <a:pos x="2512" y="192"/>
                </a:cxn>
                <a:cxn ang="0">
                  <a:pos x="2512" y="960"/>
                </a:cxn>
                <a:cxn ang="0">
                  <a:pos x="2512" y="960"/>
                </a:cxn>
                <a:cxn ang="0">
                  <a:pos x="2320" y="1152"/>
                </a:cxn>
                <a:cxn ang="0">
                  <a:pos x="2320" y="1152"/>
                </a:cxn>
                <a:cxn ang="0">
                  <a:pos x="2320" y="1152"/>
                </a:cxn>
                <a:cxn ang="0">
                  <a:pos x="192" y="1152"/>
                </a:cxn>
                <a:cxn ang="0">
                  <a:pos x="192" y="1152"/>
                </a:cxn>
                <a:cxn ang="0">
                  <a:pos x="0" y="960"/>
                </a:cxn>
                <a:cxn ang="0">
                  <a:pos x="0" y="960"/>
                </a:cxn>
                <a:cxn ang="0">
                  <a:pos x="0" y="192"/>
                </a:cxn>
              </a:cxnLst>
              <a:rect l="0" t="0" r="r" b="b"/>
              <a:pathLst>
                <a:path w="2512" h="1152">
                  <a:moveTo>
                    <a:pt x="0" y="192"/>
                  </a:moveTo>
                  <a:cubicBezTo>
                    <a:pt x="0" y="86"/>
                    <a:pt x="86" y="0"/>
                    <a:pt x="192" y="0"/>
                  </a:cubicBezTo>
                  <a:cubicBezTo>
                    <a:pt x="192" y="0"/>
                    <a:pt x="192" y="0"/>
                    <a:pt x="192" y="0"/>
                  </a:cubicBezTo>
                  <a:lnTo>
                    <a:pt x="192" y="0"/>
                  </a:lnTo>
                  <a:lnTo>
                    <a:pt x="2320" y="0"/>
                  </a:lnTo>
                  <a:cubicBezTo>
                    <a:pt x="2427" y="0"/>
                    <a:pt x="2512" y="86"/>
                    <a:pt x="2512" y="192"/>
                  </a:cubicBezTo>
                  <a:cubicBezTo>
                    <a:pt x="2512" y="192"/>
                    <a:pt x="2512" y="192"/>
                    <a:pt x="2512" y="192"/>
                  </a:cubicBezTo>
                  <a:lnTo>
                    <a:pt x="2512" y="192"/>
                  </a:lnTo>
                  <a:lnTo>
                    <a:pt x="2512" y="960"/>
                  </a:lnTo>
                  <a:cubicBezTo>
                    <a:pt x="2512" y="1067"/>
                    <a:pt x="2427" y="1152"/>
                    <a:pt x="2320" y="1152"/>
                  </a:cubicBezTo>
                  <a:cubicBezTo>
                    <a:pt x="2320" y="1152"/>
                    <a:pt x="2320" y="1152"/>
                    <a:pt x="2320" y="1152"/>
                  </a:cubicBezTo>
                  <a:lnTo>
                    <a:pt x="2320" y="1152"/>
                  </a:lnTo>
                  <a:lnTo>
                    <a:pt x="192" y="1152"/>
                  </a:lnTo>
                  <a:cubicBezTo>
                    <a:pt x="86" y="1152"/>
                    <a:pt x="0" y="1067"/>
                    <a:pt x="0" y="960"/>
                  </a:cubicBezTo>
                  <a:cubicBezTo>
                    <a:pt x="0" y="960"/>
                    <a:pt x="0" y="960"/>
                    <a:pt x="0" y="960"/>
                  </a:cubicBezTo>
                  <a:lnTo>
                    <a:pt x="0" y="192"/>
                  </a:lnTo>
                  <a:close/>
                </a:path>
              </a:pathLst>
            </a:custGeom>
            <a:solidFill>
              <a:srgbClr val="FFFF99"/>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3" name="Freeform 83"/>
            <p:cNvSpPr>
              <a:spLocks noEditPoints="1"/>
            </p:cNvSpPr>
            <p:nvPr/>
          </p:nvSpPr>
          <p:spPr bwMode="auto">
            <a:xfrm>
              <a:off x="1910" y="9352"/>
              <a:ext cx="1657" cy="851"/>
            </a:xfrm>
            <a:custGeom>
              <a:avLst/>
              <a:gdLst/>
              <a:ahLst/>
              <a:cxnLst>
                <a:cxn ang="0">
                  <a:pos x="5" y="159"/>
                </a:cxn>
                <a:cxn ang="0">
                  <a:pos x="34" y="90"/>
                </a:cxn>
                <a:cxn ang="0">
                  <a:pos x="59" y="58"/>
                </a:cxn>
                <a:cxn ang="0">
                  <a:pos x="122" y="16"/>
                </a:cxn>
                <a:cxn ang="0">
                  <a:pos x="161" y="5"/>
                </a:cxn>
                <a:cxn ang="0">
                  <a:pos x="2368" y="5"/>
                </a:cxn>
                <a:cxn ang="0">
                  <a:pos x="2407" y="16"/>
                </a:cxn>
                <a:cxn ang="0">
                  <a:pos x="2470" y="58"/>
                </a:cxn>
                <a:cxn ang="0">
                  <a:pos x="2494" y="90"/>
                </a:cxn>
                <a:cxn ang="0">
                  <a:pos x="2524" y="159"/>
                </a:cxn>
                <a:cxn ang="0">
                  <a:pos x="2528" y="968"/>
                </a:cxn>
                <a:cxn ang="0">
                  <a:pos x="2513" y="1046"/>
                </a:cxn>
                <a:cxn ang="0">
                  <a:pos x="2494" y="1082"/>
                </a:cxn>
                <a:cxn ang="0">
                  <a:pos x="2442" y="1134"/>
                </a:cxn>
                <a:cxn ang="0">
                  <a:pos x="2406" y="1153"/>
                </a:cxn>
                <a:cxn ang="0">
                  <a:pos x="2329" y="1168"/>
                </a:cxn>
                <a:cxn ang="0">
                  <a:pos x="159" y="1164"/>
                </a:cxn>
                <a:cxn ang="0">
                  <a:pos x="90" y="1134"/>
                </a:cxn>
                <a:cxn ang="0">
                  <a:pos x="58" y="1110"/>
                </a:cxn>
                <a:cxn ang="0">
                  <a:pos x="16" y="1047"/>
                </a:cxn>
                <a:cxn ang="0">
                  <a:pos x="5" y="1008"/>
                </a:cxn>
                <a:cxn ang="0">
                  <a:pos x="16" y="968"/>
                </a:cxn>
                <a:cxn ang="0">
                  <a:pos x="31" y="1041"/>
                </a:cxn>
                <a:cxn ang="0">
                  <a:pos x="48" y="1071"/>
                </a:cxn>
                <a:cxn ang="0">
                  <a:pos x="98" y="1121"/>
                </a:cxn>
                <a:cxn ang="0">
                  <a:pos x="128" y="1138"/>
                </a:cxn>
                <a:cxn ang="0">
                  <a:pos x="200" y="1152"/>
                </a:cxn>
                <a:cxn ang="0">
                  <a:pos x="2365" y="1149"/>
                </a:cxn>
                <a:cxn ang="0">
                  <a:pos x="2433" y="1120"/>
                </a:cxn>
                <a:cxn ang="0">
                  <a:pos x="2458" y="1099"/>
                </a:cxn>
                <a:cxn ang="0">
                  <a:pos x="2498" y="1040"/>
                </a:cxn>
                <a:cxn ang="0">
                  <a:pos x="2509" y="1007"/>
                </a:cxn>
                <a:cxn ang="0">
                  <a:pos x="2509" y="162"/>
                </a:cxn>
                <a:cxn ang="0">
                  <a:pos x="2498" y="129"/>
                </a:cxn>
                <a:cxn ang="0">
                  <a:pos x="2458" y="69"/>
                </a:cxn>
                <a:cxn ang="0">
                  <a:pos x="2433" y="48"/>
                </a:cxn>
                <a:cxn ang="0">
                  <a:pos x="2365" y="20"/>
                </a:cxn>
                <a:cxn ang="0">
                  <a:pos x="201" y="16"/>
                </a:cxn>
                <a:cxn ang="0">
                  <a:pos x="128" y="31"/>
                </a:cxn>
                <a:cxn ang="0">
                  <a:pos x="98" y="48"/>
                </a:cxn>
                <a:cxn ang="0">
                  <a:pos x="48" y="98"/>
                </a:cxn>
                <a:cxn ang="0">
                  <a:pos x="31" y="128"/>
                </a:cxn>
                <a:cxn ang="0">
                  <a:pos x="16" y="200"/>
                </a:cxn>
              </a:cxnLst>
              <a:rect l="0" t="0" r="r" b="b"/>
              <a:pathLst>
                <a:path w="2528" h="1168">
                  <a:moveTo>
                    <a:pt x="0" y="200"/>
                  </a:moveTo>
                  <a:lnTo>
                    <a:pt x="5" y="161"/>
                  </a:lnTo>
                  <a:cubicBezTo>
                    <a:pt x="5" y="160"/>
                    <a:pt x="5" y="160"/>
                    <a:pt x="5" y="159"/>
                  </a:cubicBezTo>
                  <a:lnTo>
                    <a:pt x="16" y="123"/>
                  </a:lnTo>
                  <a:cubicBezTo>
                    <a:pt x="16" y="123"/>
                    <a:pt x="16" y="122"/>
                    <a:pt x="16" y="122"/>
                  </a:cubicBezTo>
                  <a:lnTo>
                    <a:pt x="34" y="90"/>
                  </a:lnTo>
                  <a:cubicBezTo>
                    <a:pt x="35" y="89"/>
                    <a:pt x="35" y="89"/>
                    <a:pt x="35" y="88"/>
                  </a:cubicBezTo>
                  <a:lnTo>
                    <a:pt x="58" y="59"/>
                  </a:lnTo>
                  <a:cubicBezTo>
                    <a:pt x="59" y="59"/>
                    <a:pt x="59" y="59"/>
                    <a:pt x="59" y="58"/>
                  </a:cubicBezTo>
                  <a:lnTo>
                    <a:pt x="88" y="35"/>
                  </a:lnTo>
                  <a:cubicBezTo>
                    <a:pt x="89" y="35"/>
                    <a:pt x="89" y="35"/>
                    <a:pt x="90" y="34"/>
                  </a:cubicBezTo>
                  <a:lnTo>
                    <a:pt x="122" y="16"/>
                  </a:lnTo>
                  <a:cubicBezTo>
                    <a:pt x="122" y="16"/>
                    <a:pt x="123" y="16"/>
                    <a:pt x="123" y="16"/>
                  </a:cubicBezTo>
                  <a:lnTo>
                    <a:pt x="159" y="5"/>
                  </a:lnTo>
                  <a:cubicBezTo>
                    <a:pt x="160" y="5"/>
                    <a:pt x="160" y="5"/>
                    <a:pt x="161" y="5"/>
                  </a:cubicBezTo>
                  <a:lnTo>
                    <a:pt x="200" y="1"/>
                  </a:lnTo>
                  <a:lnTo>
                    <a:pt x="2328" y="0"/>
                  </a:lnTo>
                  <a:lnTo>
                    <a:pt x="2368" y="5"/>
                  </a:lnTo>
                  <a:cubicBezTo>
                    <a:pt x="2369" y="5"/>
                    <a:pt x="2369" y="5"/>
                    <a:pt x="2370" y="5"/>
                  </a:cubicBezTo>
                  <a:lnTo>
                    <a:pt x="2406" y="16"/>
                  </a:lnTo>
                  <a:cubicBezTo>
                    <a:pt x="2406" y="16"/>
                    <a:pt x="2407" y="16"/>
                    <a:pt x="2407" y="16"/>
                  </a:cubicBezTo>
                  <a:lnTo>
                    <a:pt x="2440" y="34"/>
                  </a:lnTo>
                  <a:cubicBezTo>
                    <a:pt x="2441" y="35"/>
                    <a:pt x="2441" y="35"/>
                    <a:pt x="2442" y="35"/>
                  </a:cubicBezTo>
                  <a:lnTo>
                    <a:pt x="2470" y="58"/>
                  </a:lnTo>
                  <a:cubicBezTo>
                    <a:pt x="2470" y="59"/>
                    <a:pt x="2470" y="59"/>
                    <a:pt x="2471" y="59"/>
                  </a:cubicBezTo>
                  <a:lnTo>
                    <a:pt x="2494" y="88"/>
                  </a:lnTo>
                  <a:cubicBezTo>
                    <a:pt x="2494" y="89"/>
                    <a:pt x="2494" y="89"/>
                    <a:pt x="2494" y="90"/>
                  </a:cubicBezTo>
                  <a:lnTo>
                    <a:pt x="2512" y="122"/>
                  </a:lnTo>
                  <a:cubicBezTo>
                    <a:pt x="2513" y="122"/>
                    <a:pt x="2513" y="123"/>
                    <a:pt x="2513" y="123"/>
                  </a:cubicBezTo>
                  <a:lnTo>
                    <a:pt x="2524" y="159"/>
                  </a:lnTo>
                  <a:cubicBezTo>
                    <a:pt x="2524" y="160"/>
                    <a:pt x="2524" y="160"/>
                    <a:pt x="2524" y="161"/>
                  </a:cubicBezTo>
                  <a:lnTo>
                    <a:pt x="2528" y="200"/>
                  </a:lnTo>
                  <a:lnTo>
                    <a:pt x="2528" y="968"/>
                  </a:lnTo>
                  <a:lnTo>
                    <a:pt x="2524" y="1008"/>
                  </a:lnTo>
                  <a:cubicBezTo>
                    <a:pt x="2524" y="1009"/>
                    <a:pt x="2524" y="1009"/>
                    <a:pt x="2524" y="1010"/>
                  </a:cubicBezTo>
                  <a:lnTo>
                    <a:pt x="2513" y="1046"/>
                  </a:lnTo>
                  <a:cubicBezTo>
                    <a:pt x="2513" y="1046"/>
                    <a:pt x="2513" y="1047"/>
                    <a:pt x="2512" y="1047"/>
                  </a:cubicBezTo>
                  <a:lnTo>
                    <a:pt x="2494" y="1080"/>
                  </a:lnTo>
                  <a:cubicBezTo>
                    <a:pt x="2494" y="1081"/>
                    <a:pt x="2494" y="1081"/>
                    <a:pt x="2494" y="1082"/>
                  </a:cubicBezTo>
                  <a:lnTo>
                    <a:pt x="2471" y="1110"/>
                  </a:lnTo>
                  <a:cubicBezTo>
                    <a:pt x="2470" y="1110"/>
                    <a:pt x="2470" y="1110"/>
                    <a:pt x="2470" y="1111"/>
                  </a:cubicBezTo>
                  <a:lnTo>
                    <a:pt x="2442" y="1134"/>
                  </a:lnTo>
                  <a:cubicBezTo>
                    <a:pt x="2441" y="1134"/>
                    <a:pt x="2441" y="1134"/>
                    <a:pt x="2440" y="1134"/>
                  </a:cubicBezTo>
                  <a:lnTo>
                    <a:pt x="2407" y="1152"/>
                  </a:lnTo>
                  <a:cubicBezTo>
                    <a:pt x="2407" y="1153"/>
                    <a:pt x="2406" y="1153"/>
                    <a:pt x="2406" y="1153"/>
                  </a:cubicBezTo>
                  <a:lnTo>
                    <a:pt x="2370" y="1164"/>
                  </a:lnTo>
                  <a:cubicBezTo>
                    <a:pt x="2369" y="1164"/>
                    <a:pt x="2369" y="1164"/>
                    <a:pt x="2368" y="1164"/>
                  </a:cubicBezTo>
                  <a:lnTo>
                    <a:pt x="2329" y="1168"/>
                  </a:lnTo>
                  <a:lnTo>
                    <a:pt x="200" y="1168"/>
                  </a:lnTo>
                  <a:lnTo>
                    <a:pt x="161" y="1164"/>
                  </a:lnTo>
                  <a:cubicBezTo>
                    <a:pt x="160" y="1164"/>
                    <a:pt x="160" y="1164"/>
                    <a:pt x="159" y="1164"/>
                  </a:cubicBezTo>
                  <a:lnTo>
                    <a:pt x="123" y="1153"/>
                  </a:lnTo>
                  <a:cubicBezTo>
                    <a:pt x="123" y="1153"/>
                    <a:pt x="122" y="1153"/>
                    <a:pt x="122" y="1152"/>
                  </a:cubicBezTo>
                  <a:lnTo>
                    <a:pt x="90" y="1134"/>
                  </a:lnTo>
                  <a:cubicBezTo>
                    <a:pt x="89" y="1134"/>
                    <a:pt x="89" y="1134"/>
                    <a:pt x="88" y="1134"/>
                  </a:cubicBezTo>
                  <a:lnTo>
                    <a:pt x="59" y="1111"/>
                  </a:lnTo>
                  <a:cubicBezTo>
                    <a:pt x="59" y="1110"/>
                    <a:pt x="59" y="1110"/>
                    <a:pt x="58" y="1110"/>
                  </a:cubicBezTo>
                  <a:lnTo>
                    <a:pt x="35" y="1082"/>
                  </a:lnTo>
                  <a:cubicBezTo>
                    <a:pt x="35" y="1081"/>
                    <a:pt x="35" y="1081"/>
                    <a:pt x="34" y="1080"/>
                  </a:cubicBezTo>
                  <a:lnTo>
                    <a:pt x="16" y="1047"/>
                  </a:lnTo>
                  <a:cubicBezTo>
                    <a:pt x="16" y="1047"/>
                    <a:pt x="16" y="1046"/>
                    <a:pt x="16" y="1046"/>
                  </a:cubicBezTo>
                  <a:lnTo>
                    <a:pt x="5" y="1010"/>
                  </a:lnTo>
                  <a:cubicBezTo>
                    <a:pt x="5" y="1009"/>
                    <a:pt x="5" y="1009"/>
                    <a:pt x="5" y="1008"/>
                  </a:cubicBezTo>
                  <a:lnTo>
                    <a:pt x="1" y="969"/>
                  </a:lnTo>
                  <a:lnTo>
                    <a:pt x="0" y="200"/>
                  </a:lnTo>
                  <a:close/>
                  <a:moveTo>
                    <a:pt x="16" y="968"/>
                  </a:moveTo>
                  <a:lnTo>
                    <a:pt x="20" y="1007"/>
                  </a:lnTo>
                  <a:lnTo>
                    <a:pt x="20" y="1005"/>
                  </a:lnTo>
                  <a:lnTo>
                    <a:pt x="31" y="1041"/>
                  </a:lnTo>
                  <a:lnTo>
                    <a:pt x="30" y="1040"/>
                  </a:lnTo>
                  <a:lnTo>
                    <a:pt x="48" y="1073"/>
                  </a:lnTo>
                  <a:lnTo>
                    <a:pt x="48" y="1071"/>
                  </a:lnTo>
                  <a:lnTo>
                    <a:pt x="71" y="1099"/>
                  </a:lnTo>
                  <a:lnTo>
                    <a:pt x="69" y="1098"/>
                  </a:lnTo>
                  <a:lnTo>
                    <a:pt x="98" y="1121"/>
                  </a:lnTo>
                  <a:lnTo>
                    <a:pt x="97" y="1120"/>
                  </a:lnTo>
                  <a:lnTo>
                    <a:pt x="129" y="1138"/>
                  </a:lnTo>
                  <a:lnTo>
                    <a:pt x="128" y="1138"/>
                  </a:lnTo>
                  <a:lnTo>
                    <a:pt x="164" y="1149"/>
                  </a:lnTo>
                  <a:lnTo>
                    <a:pt x="162" y="1148"/>
                  </a:lnTo>
                  <a:lnTo>
                    <a:pt x="200" y="1152"/>
                  </a:lnTo>
                  <a:lnTo>
                    <a:pt x="2328" y="1152"/>
                  </a:lnTo>
                  <a:lnTo>
                    <a:pt x="2367" y="1148"/>
                  </a:lnTo>
                  <a:lnTo>
                    <a:pt x="2365" y="1149"/>
                  </a:lnTo>
                  <a:lnTo>
                    <a:pt x="2401" y="1138"/>
                  </a:lnTo>
                  <a:lnTo>
                    <a:pt x="2400" y="1138"/>
                  </a:lnTo>
                  <a:lnTo>
                    <a:pt x="2433" y="1120"/>
                  </a:lnTo>
                  <a:lnTo>
                    <a:pt x="2431" y="1121"/>
                  </a:lnTo>
                  <a:lnTo>
                    <a:pt x="2459" y="1098"/>
                  </a:lnTo>
                  <a:lnTo>
                    <a:pt x="2458" y="1099"/>
                  </a:lnTo>
                  <a:lnTo>
                    <a:pt x="2481" y="1071"/>
                  </a:lnTo>
                  <a:lnTo>
                    <a:pt x="2480" y="1073"/>
                  </a:lnTo>
                  <a:lnTo>
                    <a:pt x="2498" y="1040"/>
                  </a:lnTo>
                  <a:lnTo>
                    <a:pt x="2498" y="1041"/>
                  </a:lnTo>
                  <a:lnTo>
                    <a:pt x="2509" y="1005"/>
                  </a:lnTo>
                  <a:lnTo>
                    <a:pt x="2509" y="1007"/>
                  </a:lnTo>
                  <a:lnTo>
                    <a:pt x="2512" y="968"/>
                  </a:lnTo>
                  <a:lnTo>
                    <a:pt x="2513" y="201"/>
                  </a:lnTo>
                  <a:lnTo>
                    <a:pt x="2509" y="162"/>
                  </a:lnTo>
                  <a:lnTo>
                    <a:pt x="2509" y="164"/>
                  </a:lnTo>
                  <a:lnTo>
                    <a:pt x="2498" y="128"/>
                  </a:lnTo>
                  <a:lnTo>
                    <a:pt x="2498" y="129"/>
                  </a:lnTo>
                  <a:lnTo>
                    <a:pt x="2480" y="97"/>
                  </a:lnTo>
                  <a:lnTo>
                    <a:pt x="2481" y="98"/>
                  </a:lnTo>
                  <a:lnTo>
                    <a:pt x="2458" y="69"/>
                  </a:lnTo>
                  <a:lnTo>
                    <a:pt x="2459" y="71"/>
                  </a:lnTo>
                  <a:lnTo>
                    <a:pt x="2431" y="48"/>
                  </a:lnTo>
                  <a:lnTo>
                    <a:pt x="2433" y="48"/>
                  </a:lnTo>
                  <a:lnTo>
                    <a:pt x="2400" y="30"/>
                  </a:lnTo>
                  <a:lnTo>
                    <a:pt x="2401" y="31"/>
                  </a:lnTo>
                  <a:lnTo>
                    <a:pt x="2365" y="20"/>
                  </a:lnTo>
                  <a:lnTo>
                    <a:pt x="2367" y="20"/>
                  </a:lnTo>
                  <a:lnTo>
                    <a:pt x="2328" y="16"/>
                  </a:lnTo>
                  <a:lnTo>
                    <a:pt x="201" y="16"/>
                  </a:lnTo>
                  <a:lnTo>
                    <a:pt x="162" y="20"/>
                  </a:lnTo>
                  <a:lnTo>
                    <a:pt x="164" y="20"/>
                  </a:lnTo>
                  <a:lnTo>
                    <a:pt x="128" y="31"/>
                  </a:lnTo>
                  <a:lnTo>
                    <a:pt x="129" y="30"/>
                  </a:lnTo>
                  <a:lnTo>
                    <a:pt x="97" y="48"/>
                  </a:lnTo>
                  <a:lnTo>
                    <a:pt x="98" y="48"/>
                  </a:lnTo>
                  <a:lnTo>
                    <a:pt x="69" y="71"/>
                  </a:lnTo>
                  <a:lnTo>
                    <a:pt x="71" y="69"/>
                  </a:lnTo>
                  <a:lnTo>
                    <a:pt x="48" y="98"/>
                  </a:lnTo>
                  <a:lnTo>
                    <a:pt x="48" y="97"/>
                  </a:lnTo>
                  <a:lnTo>
                    <a:pt x="30" y="129"/>
                  </a:lnTo>
                  <a:lnTo>
                    <a:pt x="31" y="128"/>
                  </a:lnTo>
                  <a:lnTo>
                    <a:pt x="20" y="164"/>
                  </a:lnTo>
                  <a:lnTo>
                    <a:pt x="20" y="162"/>
                  </a:lnTo>
                  <a:lnTo>
                    <a:pt x="16" y="200"/>
                  </a:lnTo>
                  <a:lnTo>
                    <a:pt x="16" y="96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4" name="Rectangle 84"/>
            <p:cNvSpPr>
              <a:spLocks noChangeArrowheads="1"/>
            </p:cNvSpPr>
            <p:nvPr/>
          </p:nvSpPr>
          <p:spPr bwMode="auto">
            <a:xfrm>
              <a:off x="2257" y="9673"/>
              <a:ext cx="977"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200" b="1" i="0" u="none" strike="noStrike" cap="none" normalizeH="0" baseline="0" smtClean="0">
                  <a:ln>
                    <a:noFill/>
                  </a:ln>
                  <a:solidFill>
                    <a:srgbClr val="000000"/>
                  </a:solidFill>
                  <a:effectLst/>
                  <a:latin typeface="Calibri" pitchFamily="34" charset="0"/>
                  <a:ea typeface="Arial" pitchFamily="34" charset="0"/>
                  <a:cs typeface="B Lotus" pitchFamily="2" charset="-78"/>
                </a:rPr>
                <a:t>ماشین آبپاش</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65" name="Freeform 85"/>
            <p:cNvSpPr>
              <a:spLocks noEditPoints="1"/>
            </p:cNvSpPr>
            <p:nvPr/>
          </p:nvSpPr>
          <p:spPr bwMode="auto">
            <a:xfrm>
              <a:off x="1910" y="11740"/>
              <a:ext cx="1657" cy="781"/>
            </a:xfrm>
            <a:custGeom>
              <a:avLst/>
              <a:gdLst/>
              <a:ahLst/>
              <a:cxnLst>
                <a:cxn ang="0">
                  <a:pos x="5" y="149"/>
                </a:cxn>
                <a:cxn ang="0">
                  <a:pos x="15" y="114"/>
                </a:cxn>
                <a:cxn ang="0">
                  <a:pos x="54" y="56"/>
                </a:cxn>
                <a:cxn ang="0">
                  <a:pos x="112" y="16"/>
                </a:cxn>
                <a:cxn ang="0">
                  <a:pos x="147" y="5"/>
                </a:cxn>
                <a:cxn ang="0">
                  <a:pos x="184" y="1"/>
                </a:cxn>
                <a:cxn ang="0">
                  <a:pos x="2381" y="5"/>
                </a:cxn>
                <a:cxn ang="0">
                  <a:pos x="2416" y="15"/>
                </a:cxn>
                <a:cxn ang="0">
                  <a:pos x="2474" y="54"/>
                </a:cxn>
                <a:cxn ang="0">
                  <a:pos x="2513" y="112"/>
                </a:cxn>
                <a:cxn ang="0">
                  <a:pos x="2524" y="147"/>
                </a:cxn>
                <a:cxn ang="0">
                  <a:pos x="2528" y="184"/>
                </a:cxn>
                <a:cxn ang="0">
                  <a:pos x="2524" y="925"/>
                </a:cxn>
                <a:cxn ang="0">
                  <a:pos x="2514" y="960"/>
                </a:cxn>
                <a:cxn ang="0">
                  <a:pos x="2476" y="1018"/>
                </a:cxn>
                <a:cxn ang="0">
                  <a:pos x="2418" y="1057"/>
                </a:cxn>
                <a:cxn ang="0">
                  <a:pos x="2383" y="1068"/>
                </a:cxn>
                <a:cxn ang="0">
                  <a:pos x="2345" y="1072"/>
                </a:cxn>
                <a:cxn ang="0">
                  <a:pos x="149" y="1068"/>
                </a:cxn>
                <a:cxn ang="0">
                  <a:pos x="114" y="1058"/>
                </a:cxn>
                <a:cxn ang="0">
                  <a:pos x="56" y="1020"/>
                </a:cxn>
                <a:cxn ang="0">
                  <a:pos x="16" y="962"/>
                </a:cxn>
                <a:cxn ang="0">
                  <a:pos x="5" y="927"/>
                </a:cxn>
                <a:cxn ang="0">
                  <a:pos x="1" y="889"/>
                </a:cxn>
                <a:cxn ang="0">
                  <a:pos x="16" y="888"/>
                </a:cxn>
                <a:cxn ang="0">
                  <a:pos x="20" y="922"/>
                </a:cxn>
                <a:cxn ang="0">
                  <a:pos x="29" y="953"/>
                </a:cxn>
                <a:cxn ang="0">
                  <a:pos x="65" y="1007"/>
                </a:cxn>
                <a:cxn ang="0">
                  <a:pos x="119" y="1043"/>
                </a:cxn>
                <a:cxn ang="0">
                  <a:pos x="150" y="1053"/>
                </a:cxn>
                <a:cxn ang="0">
                  <a:pos x="2344" y="1057"/>
                </a:cxn>
                <a:cxn ang="0">
                  <a:pos x="2378" y="1053"/>
                </a:cxn>
                <a:cxn ang="0">
                  <a:pos x="2409" y="1044"/>
                </a:cxn>
                <a:cxn ang="0">
                  <a:pos x="2463" y="1009"/>
                </a:cxn>
                <a:cxn ang="0">
                  <a:pos x="2499" y="955"/>
                </a:cxn>
                <a:cxn ang="0">
                  <a:pos x="2509" y="924"/>
                </a:cxn>
                <a:cxn ang="0">
                  <a:pos x="2513" y="185"/>
                </a:cxn>
                <a:cxn ang="0">
                  <a:pos x="2509" y="152"/>
                </a:cxn>
                <a:cxn ang="0">
                  <a:pos x="2500" y="121"/>
                </a:cxn>
                <a:cxn ang="0">
                  <a:pos x="2465" y="67"/>
                </a:cxn>
                <a:cxn ang="0">
                  <a:pos x="2411" y="30"/>
                </a:cxn>
                <a:cxn ang="0">
                  <a:pos x="2380" y="20"/>
                </a:cxn>
                <a:cxn ang="0">
                  <a:pos x="185" y="16"/>
                </a:cxn>
                <a:cxn ang="0">
                  <a:pos x="152" y="20"/>
                </a:cxn>
                <a:cxn ang="0">
                  <a:pos x="121" y="29"/>
                </a:cxn>
                <a:cxn ang="0">
                  <a:pos x="67" y="65"/>
                </a:cxn>
                <a:cxn ang="0">
                  <a:pos x="30" y="119"/>
                </a:cxn>
                <a:cxn ang="0">
                  <a:pos x="20" y="150"/>
                </a:cxn>
                <a:cxn ang="0">
                  <a:pos x="16" y="888"/>
                </a:cxn>
              </a:cxnLst>
              <a:rect l="0" t="0" r="r" b="b"/>
              <a:pathLst>
                <a:path w="2528" h="1072">
                  <a:moveTo>
                    <a:pt x="0" y="184"/>
                  </a:moveTo>
                  <a:lnTo>
                    <a:pt x="5" y="149"/>
                  </a:lnTo>
                  <a:cubicBezTo>
                    <a:pt x="5" y="148"/>
                    <a:pt x="5" y="148"/>
                    <a:pt x="5" y="147"/>
                  </a:cubicBezTo>
                  <a:lnTo>
                    <a:pt x="15" y="114"/>
                  </a:lnTo>
                  <a:cubicBezTo>
                    <a:pt x="15" y="113"/>
                    <a:pt x="15" y="113"/>
                    <a:pt x="16" y="112"/>
                  </a:cubicBezTo>
                  <a:lnTo>
                    <a:pt x="54" y="56"/>
                  </a:lnTo>
                  <a:cubicBezTo>
                    <a:pt x="54" y="55"/>
                    <a:pt x="55" y="54"/>
                    <a:pt x="56" y="54"/>
                  </a:cubicBezTo>
                  <a:lnTo>
                    <a:pt x="112" y="16"/>
                  </a:lnTo>
                  <a:cubicBezTo>
                    <a:pt x="113" y="15"/>
                    <a:pt x="113" y="15"/>
                    <a:pt x="114" y="15"/>
                  </a:cubicBezTo>
                  <a:lnTo>
                    <a:pt x="147" y="5"/>
                  </a:lnTo>
                  <a:cubicBezTo>
                    <a:pt x="148" y="5"/>
                    <a:pt x="148" y="5"/>
                    <a:pt x="149" y="5"/>
                  </a:cubicBezTo>
                  <a:lnTo>
                    <a:pt x="184" y="1"/>
                  </a:lnTo>
                  <a:lnTo>
                    <a:pt x="2344" y="0"/>
                  </a:lnTo>
                  <a:lnTo>
                    <a:pt x="2381" y="5"/>
                  </a:lnTo>
                  <a:cubicBezTo>
                    <a:pt x="2382" y="5"/>
                    <a:pt x="2382" y="5"/>
                    <a:pt x="2383" y="5"/>
                  </a:cubicBezTo>
                  <a:lnTo>
                    <a:pt x="2416" y="15"/>
                  </a:lnTo>
                  <a:cubicBezTo>
                    <a:pt x="2417" y="15"/>
                    <a:pt x="2417" y="15"/>
                    <a:pt x="2418" y="16"/>
                  </a:cubicBezTo>
                  <a:lnTo>
                    <a:pt x="2474" y="54"/>
                  </a:lnTo>
                  <a:cubicBezTo>
                    <a:pt x="2475" y="54"/>
                    <a:pt x="2476" y="55"/>
                    <a:pt x="2476" y="56"/>
                  </a:cubicBezTo>
                  <a:lnTo>
                    <a:pt x="2513" y="112"/>
                  </a:lnTo>
                  <a:cubicBezTo>
                    <a:pt x="2514" y="113"/>
                    <a:pt x="2514" y="113"/>
                    <a:pt x="2514" y="114"/>
                  </a:cubicBezTo>
                  <a:lnTo>
                    <a:pt x="2524" y="147"/>
                  </a:lnTo>
                  <a:cubicBezTo>
                    <a:pt x="2524" y="148"/>
                    <a:pt x="2524" y="148"/>
                    <a:pt x="2524" y="149"/>
                  </a:cubicBezTo>
                  <a:lnTo>
                    <a:pt x="2528" y="184"/>
                  </a:lnTo>
                  <a:lnTo>
                    <a:pt x="2528" y="888"/>
                  </a:lnTo>
                  <a:lnTo>
                    <a:pt x="2524" y="925"/>
                  </a:lnTo>
                  <a:cubicBezTo>
                    <a:pt x="2524" y="926"/>
                    <a:pt x="2524" y="926"/>
                    <a:pt x="2524" y="927"/>
                  </a:cubicBezTo>
                  <a:lnTo>
                    <a:pt x="2514" y="960"/>
                  </a:lnTo>
                  <a:cubicBezTo>
                    <a:pt x="2514" y="961"/>
                    <a:pt x="2514" y="961"/>
                    <a:pt x="2513" y="962"/>
                  </a:cubicBezTo>
                  <a:lnTo>
                    <a:pt x="2476" y="1018"/>
                  </a:lnTo>
                  <a:cubicBezTo>
                    <a:pt x="2476" y="1019"/>
                    <a:pt x="2475" y="1020"/>
                    <a:pt x="2474" y="1020"/>
                  </a:cubicBezTo>
                  <a:lnTo>
                    <a:pt x="2418" y="1057"/>
                  </a:lnTo>
                  <a:cubicBezTo>
                    <a:pt x="2417" y="1058"/>
                    <a:pt x="2417" y="1058"/>
                    <a:pt x="2416" y="1058"/>
                  </a:cubicBezTo>
                  <a:lnTo>
                    <a:pt x="2383" y="1068"/>
                  </a:lnTo>
                  <a:cubicBezTo>
                    <a:pt x="2382" y="1068"/>
                    <a:pt x="2382" y="1068"/>
                    <a:pt x="2381" y="1068"/>
                  </a:cubicBezTo>
                  <a:lnTo>
                    <a:pt x="2345" y="1072"/>
                  </a:lnTo>
                  <a:lnTo>
                    <a:pt x="184" y="1072"/>
                  </a:lnTo>
                  <a:lnTo>
                    <a:pt x="149" y="1068"/>
                  </a:lnTo>
                  <a:cubicBezTo>
                    <a:pt x="148" y="1068"/>
                    <a:pt x="148" y="1068"/>
                    <a:pt x="147" y="1068"/>
                  </a:cubicBezTo>
                  <a:lnTo>
                    <a:pt x="114" y="1058"/>
                  </a:lnTo>
                  <a:cubicBezTo>
                    <a:pt x="113" y="1058"/>
                    <a:pt x="113" y="1058"/>
                    <a:pt x="112" y="1057"/>
                  </a:cubicBezTo>
                  <a:lnTo>
                    <a:pt x="56" y="1020"/>
                  </a:lnTo>
                  <a:cubicBezTo>
                    <a:pt x="55" y="1020"/>
                    <a:pt x="54" y="1019"/>
                    <a:pt x="54" y="1018"/>
                  </a:cubicBezTo>
                  <a:lnTo>
                    <a:pt x="16" y="962"/>
                  </a:lnTo>
                  <a:cubicBezTo>
                    <a:pt x="15" y="961"/>
                    <a:pt x="15" y="961"/>
                    <a:pt x="15" y="960"/>
                  </a:cubicBezTo>
                  <a:lnTo>
                    <a:pt x="5" y="927"/>
                  </a:lnTo>
                  <a:cubicBezTo>
                    <a:pt x="5" y="926"/>
                    <a:pt x="5" y="926"/>
                    <a:pt x="5" y="925"/>
                  </a:cubicBezTo>
                  <a:lnTo>
                    <a:pt x="1" y="889"/>
                  </a:lnTo>
                  <a:lnTo>
                    <a:pt x="0" y="184"/>
                  </a:lnTo>
                  <a:close/>
                  <a:moveTo>
                    <a:pt x="16" y="888"/>
                  </a:moveTo>
                  <a:lnTo>
                    <a:pt x="20" y="924"/>
                  </a:lnTo>
                  <a:lnTo>
                    <a:pt x="20" y="922"/>
                  </a:lnTo>
                  <a:lnTo>
                    <a:pt x="30" y="955"/>
                  </a:lnTo>
                  <a:lnTo>
                    <a:pt x="29" y="953"/>
                  </a:lnTo>
                  <a:lnTo>
                    <a:pt x="67" y="1009"/>
                  </a:lnTo>
                  <a:lnTo>
                    <a:pt x="65" y="1007"/>
                  </a:lnTo>
                  <a:lnTo>
                    <a:pt x="121" y="1044"/>
                  </a:lnTo>
                  <a:lnTo>
                    <a:pt x="119" y="1043"/>
                  </a:lnTo>
                  <a:lnTo>
                    <a:pt x="152" y="1053"/>
                  </a:lnTo>
                  <a:lnTo>
                    <a:pt x="150" y="1053"/>
                  </a:lnTo>
                  <a:lnTo>
                    <a:pt x="184" y="1056"/>
                  </a:lnTo>
                  <a:lnTo>
                    <a:pt x="2344" y="1057"/>
                  </a:lnTo>
                  <a:lnTo>
                    <a:pt x="2380" y="1053"/>
                  </a:lnTo>
                  <a:lnTo>
                    <a:pt x="2378" y="1053"/>
                  </a:lnTo>
                  <a:lnTo>
                    <a:pt x="2411" y="1043"/>
                  </a:lnTo>
                  <a:lnTo>
                    <a:pt x="2409" y="1044"/>
                  </a:lnTo>
                  <a:lnTo>
                    <a:pt x="2465" y="1007"/>
                  </a:lnTo>
                  <a:lnTo>
                    <a:pt x="2463" y="1009"/>
                  </a:lnTo>
                  <a:lnTo>
                    <a:pt x="2500" y="953"/>
                  </a:lnTo>
                  <a:lnTo>
                    <a:pt x="2499" y="955"/>
                  </a:lnTo>
                  <a:lnTo>
                    <a:pt x="2509" y="922"/>
                  </a:lnTo>
                  <a:lnTo>
                    <a:pt x="2509" y="924"/>
                  </a:lnTo>
                  <a:lnTo>
                    <a:pt x="2512" y="888"/>
                  </a:lnTo>
                  <a:lnTo>
                    <a:pt x="2513" y="185"/>
                  </a:lnTo>
                  <a:lnTo>
                    <a:pt x="2509" y="150"/>
                  </a:lnTo>
                  <a:lnTo>
                    <a:pt x="2509" y="152"/>
                  </a:lnTo>
                  <a:lnTo>
                    <a:pt x="2499" y="119"/>
                  </a:lnTo>
                  <a:lnTo>
                    <a:pt x="2500" y="121"/>
                  </a:lnTo>
                  <a:lnTo>
                    <a:pt x="2463" y="65"/>
                  </a:lnTo>
                  <a:lnTo>
                    <a:pt x="2465" y="67"/>
                  </a:lnTo>
                  <a:lnTo>
                    <a:pt x="2409" y="29"/>
                  </a:lnTo>
                  <a:lnTo>
                    <a:pt x="2411" y="30"/>
                  </a:lnTo>
                  <a:lnTo>
                    <a:pt x="2378" y="20"/>
                  </a:lnTo>
                  <a:lnTo>
                    <a:pt x="2380" y="20"/>
                  </a:lnTo>
                  <a:lnTo>
                    <a:pt x="2344" y="16"/>
                  </a:lnTo>
                  <a:lnTo>
                    <a:pt x="185" y="16"/>
                  </a:lnTo>
                  <a:lnTo>
                    <a:pt x="150" y="20"/>
                  </a:lnTo>
                  <a:lnTo>
                    <a:pt x="152" y="20"/>
                  </a:lnTo>
                  <a:lnTo>
                    <a:pt x="119" y="30"/>
                  </a:lnTo>
                  <a:lnTo>
                    <a:pt x="121" y="29"/>
                  </a:lnTo>
                  <a:lnTo>
                    <a:pt x="65" y="67"/>
                  </a:lnTo>
                  <a:lnTo>
                    <a:pt x="67" y="65"/>
                  </a:lnTo>
                  <a:lnTo>
                    <a:pt x="29" y="121"/>
                  </a:lnTo>
                  <a:lnTo>
                    <a:pt x="30" y="119"/>
                  </a:lnTo>
                  <a:lnTo>
                    <a:pt x="20" y="152"/>
                  </a:lnTo>
                  <a:lnTo>
                    <a:pt x="20" y="150"/>
                  </a:lnTo>
                  <a:lnTo>
                    <a:pt x="16" y="184"/>
                  </a:lnTo>
                  <a:lnTo>
                    <a:pt x="16" y="88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6" name="Rectangle 86"/>
            <p:cNvSpPr>
              <a:spLocks noChangeArrowheads="1"/>
            </p:cNvSpPr>
            <p:nvPr/>
          </p:nvSpPr>
          <p:spPr bwMode="auto">
            <a:xfrm>
              <a:off x="2257" y="11862"/>
              <a:ext cx="865" cy="4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سنترپیوت</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67" name="Freeform 87"/>
            <p:cNvSpPr>
              <a:spLocks/>
            </p:cNvSpPr>
            <p:nvPr/>
          </p:nvSpPr>
          <p:spPr bwMode="auto">
            <a:xfrm>
              <a:off x="5292" y="9999"/>
              <a:ext cx="2946" cy="629"/>
            </a:xfrm>
            <a:custGeom>
              <a:avLst/>
              <a:gdLst/>
              <a:ahLst/>
              <a:cxnLst>
                <a:cxn ang="0">
                  <a:pos x="0" y="144"/>
                </a:cxn>
                <a:cxn ang="0">
                  <a:pos x="144" y="0"/>
                </a:cxn>
                <a:cxn ang="0">
                  <a:pos x="144" y="0"/>
                </a:cxn>
                <a:cxn ang="0">
                  <a:pos x="144" y="0"/>
                </a:cxn>
                <a:cxn ang="0">
                  <a:pos x="4352" y="0"/>
                </a:cxn>
                <a:cxn ang="0">
                  <a:pos x="4352" y="0"/>
                </a:cxn>
                <a:cxn ang="0">
                  <a:pos x="4496" y="144"/>
                </a:cxn>
                <a:cxn ang="0">
                  <a:pos x="4496" y="144"/>
                </a:cxn>
                <a:cxn ang="0">
                  <a:pos x="4496" y="144"/>
                </a:cxn>
                <a:cxn ang="0">
                  <a:pos x="4496" y="720"/>
                </a:cxn>
                <a:cxn ang="0">
                  <a:pos x="4496" y="720"/>
                </a:cxn>
                <a:cxn ang="0">
                  <a:pos x="4352" y="864"/>
                </a:cxn>
                <a:cxn ang="0">
                  <a:pos x="4352" y="864"/>
                </a:cxn>
                <a:cxn ang="0">
                  <a:pos x="4352" y="864"/>
                </a:cxn>
                <a:cxn ang="0">
                  <a:pos x="144" y="864"/>
                </a:cxn>
                <a:cxn ang="0">
                  <a:pos x="144" y="864"/>
                </a:cxn>
                <a:cxn ang="0">
                  <a:pos x="0" y="720"/>
                </a:cxn>
                <a:cxn ang="0">
                  <a:pos x="0" y="720"/>
                </a:cxn>
                <a:cxn ang="0">
                  <a:pos x="0" y="144"/>
                </a:cxn>
              </a:cxnLst>
              <a:rect l="0" t="0" r="r" b="b"/>
              <a:pathLst>
                <a:path w="4496" h="864">
                  <a:moveTo>
                    <a:pt x="0" y="144"/>
                  </a:moveTo>
                  <a:cubicBezTo>
                    <a:pt x="0" y="65"/>
                    <a:pt x="65" y="0"/>
                    <a:pt x="144" y="0"/>
                  </a:cubicBezTo>
                  <a:cubicBezTo>
                    <a:pt x="144" y="0"/>
                    <a:pt x="144" y="0"/>
                    <a:pt x="144" y="0"/>
                  </a:cubicBezTo>
                  <a:lnTo>
                    <a:pt x="144" y="0"/>
                  </a:lnTo>
                  <a:lnTo>
                    <a:pt x="4352" y="0"/>
                  </a:lnTo>
                  <a:cubicBezTo>
                    <a:pt x="4432" y="0"/>
                    <a:pt x="4496" y="65"/>
                    <a:pt x="4496" y="144"/>
                  </a:cubicBezTo>
                  <a:cubicBezTo>
                    <a:pt x="4496" y="144"/>
                    <a:pt x="4496" y="144"/>
                    <a:pt x="4496" y="144"/>
                  </a:cubicBezTo>
                  <a:lnTo>
                    <a:pt x="4496" y="144"/>
                  </a:lnTo>
                  <a:lnTo>
                    <a:pt x="4496" y="720"/>
                  </a:lnTo>
                  <a:cubicBezTo>
                    <a:pt x="4496" y="800"/>
                    <a:pt x="4432" y="864"/>
                    <a:pt x="4352" y="864"/>
                  </a:cubicBezTo>
                  <a:cubicBezTo>
                    <a:pt x="4352" y="864"/>
                    <a:pt x="4352" y="864"/>
                    <a:pt x="4352" y="864"/>
                  </a:cubicBezTo>
                  <a:lnTo>
                    <a:pt x="4352" y="864"/>
                  </a:lnTo>
                  <a:lnTo>
                    <a:pt x="144" y="864"/>
                  </a:lnTo>
                  <a:cubicBezTo>
                    <a:pt x="65" y="864"/>
                    <a:pt x="0" y="800"/>
                    <a:pt x="0" y="720"/>
                  </a:cubicBezTo>
                  <a:cubicBezTo>
                    <a:pt x="0" y="720"/>
                    <a:pt x="0" y="720"/>
                    <a:pt x="0" y="720"/>
                  </a:cubicBezTo>
                  <a:lnTo>
                    <a:pt x="0" y="144"/>
                  </a:lnTo>
                  <a:close/>
                </a:path>
              </a:pathLst>
            </a:custGeom>
            <a:solidFill>
              <a:srgbClr val="CCFF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8" name="Freeform 88"/>
            <p:cNvSpPr>
              <a:spLocks noEditPoints="1"/>
            </p:cNvSpPr>
            <p:nvPr/>
          </p:nvSpPr>
          <p:spPr bwMode="auto">
            <a:xfrm>
              <a:off x="5286" y="9993"/>
              <a:ext cx="2957" cy="641"/>
            </a:xfrm>
            <a:custGeom>
              <a:avLst/>
              <a:gdLst/>
              <a:ahLst/>
              <a:cxnLst>
                <a:cxn ang="0">
                  <a:pos x="4" y="123"/>
                </a:cxn>
                <a:cxn ang="0">
                  <a:pos x="12" y="94"/>
                </a:cxn>
                <a:cxn ang="0">
                  <a:pos x="44" y="46"/>
                </a:cxn>
                <a:cxn ang="0">
                  <a:pos x="92" y="13"/>
                </a:cxn>
                <a:cxn ang="0">
                  <a:pos x="121" y="4"/>
                </a:cxn>
                <a:cxn ang="0">
                  <a:pos x="152" y="1"/>
                </a:cxn>
                <a:cxn ang="0">
                  <a:pos x="4390" y="4"/>
                </a:cxn>
                <a:cxn ang="0">
                  <a:pos x="4419" y="12"/>
                </a:cxn>
                <a:cxn ang="0">
                  <a:pos x="4467" y="44"/>
                </a:cxn>
                <a:cxn ang="0">
                  <a:pos x="4500" y="92"/>
                </a:cxn>
                <a:cxn ang="0">
                  <a:pos x="4512" y="151"/>
                </a:cxn>
                <a:cxn ang="0">
                  <a:pos x="4512" y="728"/>
                </a:cxn>
                <a:cxn ang="0">
                  <a:pos x="4501" y="786"/>
                </a:cxn>
                <a:cxn ang="0">
                  <a:pos x="4469" y="835"/>
                </a:cxn>
                <a:cxn ang="0">
                  <a:pos x="4421" y="868"/>
                </a:cxn>
                <a:cxn ang="0">
                  <a:pos x="4362" y="880"/>
                </a:cxn>
                <a:cxn ang="0">
                  <a:pos x="152" y="880"/>
                </a:cxn>
                <a:cxn ang="0">
                  <a:pos x="95" y="869"/>
                </a:cxn>
                <a:cxn ang="0">
                  <a:pos x="46" y="837"/>
                </a:cxn>
                <a:cxn ang="0">
                  <a:pos x="13" y="789"/>
                </a:cxn>
                <a:cxn ang="0">
                  <a:pos x="4" y="760"/>
                </a:cxn>
                <a:cxn ang="0">
                  <a:pos x="1" y="729"/>
                </a:cxn>
                <a:cxn ang="0">
                  <a:pos x="16" y="728"/>
                </a:cxn>
                <a:cxn ang="0">
                  <a:pos x="19" y="755"/>
                </a:cxn>
                <a:cxn ang="0">
                  <a:pos x="26" y="780"/>
                </a:cxn>
                <a:cxn ang="0">
                  <a:pos x="55" y="824"/>
                </a:cxn>
                <a:cxn ang="0">
                  <a:pos x="98" y="854"/>
                </a:cxn>
                <a:cxn ang="0">
                  <a:pos x="152" y="864"/>
                </a:cxn>
                <a:cxn ang="0">
                  <a:pos x="4359" y="865"/>
                </a:cxn>
                <a:cxn ang="0">
                  <a:pos x="4412" y="855"/>
                </a:cxn>
                <a:cxn ang="0">
                  <a:pos x="4456" y="826"/>
                </a:cxn>
                <a:cxn ang="0">
                  <a:pos x="4486" y="783"/>
                </a:cxn>
                <a:cxn ang="0">
                  <a:pos x="4496" y="728"/>
                </a:cxn>
                <a:cxn ang="0">
                  <a:pos x="4497" y="154"/>
                </a:cxn>
                <a:cxn ang="0">
                  <a:pos x="4487" y="101"/>
                </a:cxn>
                <a:cxn ang="0">
                  <a:pos x="4458" y="57"/>
                </a:cxn>
                <a:cxn ang="0">
                  <a:pos x="4414" y="27"/>
                </a:cxn>
                <a:cxn ang="0">
                  <a:pos x="4389" y="19"/>
                </a:cxn>
                <a:cxn ang="0">
                  <a:pos x="153" y="16"/>
                </a:cxn>
                <a:cxn ang="0">
                  <a:pos x="126" y="19"/>
                </a:cxn>
                <a:cxn ang="0">
                  <a:pos x="101" y="26"/>
                </a:cxn>
                <a:cxn ang="0">
                  <a:pos x="57" y="55"/>
                </a:cxn>
                <a:cxn ang="0">
                  <a:pos x="27" y="99"/>
                </a:cxn>
                <a:cxn ang="0">
                  <a:pos x="19" y="124"/>
                </a:cxn>
                <a:cxn ang="0">
                  <a:pos x="16" y="728"/>
                </a:cxn>
              </a:cxnLst>
              <a:rect l="0" t="0" r="r" b="b"/>
              <a:pathLst>
                <a:path w="4512" h="880">
                  <a:moveTo>
                    <a:pt x="0" y="152"/>
                  </a:moveTo>
                  <a:lnTo>
                    <a:pt x="4" y="123"/>
                  </a:lnTo>
                  <a:cubicBezTo>
                    <a:pt x="4" y="122"/>
                    <a:pt x="4" y="122"/>
                    <a:pt x="4" y="121"/>
                  </a:cubicBezTo>
                  <a:lnTo>
                    <a:pt x="12" y="94"/>
                  </a:lnTo>
                  <a:cubicBezTo>
                    <a:pt x="12" y="93"/>
                    <a:pt x="12" y="93"/>
                    <a:pt x="13" y="92"/>
                  </a:cubicBezTo>
                  <a:lnTo>
                    <a:pt x="44" y="46"/>
                  </a:lnTo>
                  <a:cubicBezTo>
                    <a:pt x="44" y="45"/>
                    <a:pt x="45" y="44"/>
                    <a:pt x="46" y="44"/>
                  </a:cubicBezTo>
                  <a:lnTo>
                    <a:pt x="92" y="13"/>
                  </a:lnTo>
                  <a:cubicBezTo>
                    <a:pt x="93" y="12"/>
                    <a:pt x="93" y="12"/>
                    <a:pt x="94" y="12"/>
                  </a:cubicBezTo>
                  <a:lnTo>
                    <a:pt x="121" y="4"/>
                  </a:lnTo>
                  <a:cubicBezTo>
                    <a:pt x="122" y="4"/>
                    <a:pt x="122" y="4"/>
                    <a:pt x="123" y="4"/>
                  </a:cubicBezTo>
                  <a:lnTo>
                    <a:pt x="152" y="1"/>
                  </a:lnTo>
                  <a:lnTo>
                    <a:pt x="4360" y="0"/>
                  </a:lnTo>
                  <a:lnTo>
                    <a:pt x="4390" y="4"/>
                  </a:lnTo>
                  <a:cubicBezTo>
                    <a:pt x="4391" y="4"/>
                    <a:pt x="4391" y="4"/>
                    <a:pt x="4392" y="4"/>
                  </a:cubicBezTo>
                  <a:lnTo>
                    <a:pt x="4419" y="12"/>
                  </a:lnTo>
                  <a:cubicBezTo>
                    <a:pt x="4420" y="12"/>
                    <a:pt x="4420" y="12"/>
                    <a:pt x="4421" y="13"/>
                  </a:cubicBezTo>
                  <a:lnTo>
                    <a:pt x="4467" y="44"/>
                  </a:lnTo>
                  <a:cubicBezTo>
                    <a:pt x="4468" y="44"/>
                    <a:pt x="4469" y="45"/>
                    <a:pt x="4469" y="46"/>
                  </a:cubicBezTo>
                  <a:lnTo>
                    <a:pt x="4500" y="92"/>
                  </a:lnTo>
                  <a:cubicBezTo>
                    <a:pt x="4501" y="93"/>
                    <a:pt x="4501" y="94"/>
                    <a:pt x="4501" y="95"/>
                  </a:cubicBezTo>
                  <a:lnTo>
                    <a:pt x="4512" y="151"/>
                  </a:lnTo>
                  <a:cubicBezTo>
                    <a:pt x="4512" y="151"/>
                    <a:pt x="4512" y="152"/>
                    <a:pt x="4512" y="152"/>
                  </a:cubicBezTo>
                  <a:lnTo>
                    <a:pt x="4512" y="728"/>
                  </a:lnTo>
                  <a:cubicBezTo>
                    <a:pt x="4512" y="729"/>
                    <a:pt x="4512" y="729"/>
                    <a:pt x="4512" y="730"/>
                  </a:cubicBezTo>
                  <a:lnTo>
                    <a:pt x="4501" y="786"/>
                  </a:lnTo>
                  <a:cubicBezTo>
                    <a:pt x="4501" y="787"/>
                    <a:pt x="4501" y="788"/>
                    <a:pt x="4500" y="789"/>
                  </a:cubicBezTo>
                  <a:lnTo>
                    <a:pt x="4469" y="835"/>
                  </a:lnTo>
                  <a:cubicBezTo>
                    <a:pt x="4469" y="836"/>
                    <a:pt x="4468" y="837"/>
                    <a:pt x="4467" y="837"/>
                  </a:cubicBezTo>
                  <a:lnTo>
                    <a:pt x="4421" y="868"/>
                  </a:lnTo>
                  <a:cubicBezTo>
                    <a:pt x="4420" y="869"/>
                    <a:pt x="4419" y="869"/>
                    <a:pt x="4418" y="869"/>
                  </a:cubicBezTo>
                  <a:lnTo>
                    <a:pt x="4362" y="880"/>
                  </a:lnTo>
                  <a:cubicBezTo>
                    <a:pt x="4361" y="880"/>
                    <a:pt x="4361" y="880"/>
                    <a:pt x="4360" y="880"/>
                  </a:cubicBezTo>
                  <a:lnTo>
                    <a:pt x="152" y="880"/>
                  </a:lnTo>
                  <a:cubicBezTo>
                    <a:pt x="152" y="880"/>
                    <a:pt x="151" y="880"/>
                    <a:pt x="151" y="880"/>
                  </a:cubicBezTo>
                  <a:lnTo>
                    <a:pt x="95" y="869"/>
                  </a:lnTo>
                  <a:cubicBezTo>
                    <a:pt x="94" y="869"/>
                    <a:pt x="93" y="869"/>
                    <a:pt x="92" y="868"/>
                  </a:cubicBezTo>
                  <a:lnTo>
                    <a:pt x="46" y="837"/>
                  </a:lnTo>
                  <a:cubicBezTo>
                    <a:pt x="45" y="837"/>
                    <a:pt x="44" y="836"/>
                    <a:pt x="44" y="835"/>
                  </a:cubicBezTo>
                  <a:lnTo>
                    <a:pt x="13" y="789"/>
                  </a:lnTo>
                  <a:cubicBezTo>
                    <a:pt x="12" y="788"/>
                    <a:pt x="12" y="788"/>
                    <a:pt x="12" y="787"/>
                  </a:cubicBezTo>
                  <a:lnTo>
                    <a:pt x="4" y="760"/>
                  </a:lnTo>
                  <a:cubicBezTo>
                    <a:pt x="4" y="759"/>
                    <a:pt x="4" y="759"/>
                    <a:pt x="4" y="758"/>
                  </a:cubicBezTo>
                  <a:lnTo>
                    <a:pt x="1" y="729"/>
                  </a:lnTo>
                  <a:lnTo>
                    <a:pt x="0" y="152"/>
                  </a:lnTo>
                  <a:close/>
                  <a:moveTo>
                    <a:pt x="16" y="728"/>
                  </a:moveTo>
                  <a:lnTo>
                    <a:pt x="19" y="757"/>
                  </a:lnTo>
                  <a:lnTo>
                    <a:pt x="19" y="755"/>
                  </a:lnTo>
                  <a:lnTo>
                    <a:pt x="27" y="782"/>
                  </a:lnTo>
                  <a:lnTo>
                    <a:pt x="26" y="780"/>
                  </a:lnTo>
                  <a:lnTo>
                    <a:pt x="57" y="826"/>
                  </a:lnTo>
                  <a:lnTo>
                    <a:pt x="55" y="824"/>
                  </a:lnTo>
                  <a:lnTo>
                    <a:pt x="101" y="855"/>
                  </a:lnTo>
                  <a:lnTo>
                    <a:pt x="98" y="854"/>
                  </a:lnTo>
                  <a:lnTo>
                    <a:pt x="154" y="865"/>
                  </a:lnTo>
                  <a:lnTo>
                    <a:pt x="152" y="864"/>
                  </a:lnTo>
                  <a:lnTo>
                    <a:pt x="4360" y="864"/>
                  </a:lnTo>
                  <a:lnTo>
                    <a:pt x="4359" y="865"/>
                  </a:lnTo>
                  <a:lnTo>
                    <a:pt x="4415" y="854"/>
                  </a:lnTo>
                  <a:lnTo>
                    <a:pt x="4412" y="855"/>
                  </a:lnTo>
                  <a:lnTo>
                    <a:pt x="4458" y="824"/>
                  </a:lnTo>
                  <a:lnTo>
                    <a:pt x="4456" y="826"/>
                  </a:lnTo>
                  <a:lnTo>
                    <a:pt x="4487" y="780"/>
                  </a:lnTo>
                  <a:lnTo>
                    <a:pt x="4486" y="783"/>
                  </a:lnTo>
                  <a:lnTo>
                    <a:pt x="4497" y="727"/>
                  </a:lnTo>
                  <a:lnTo>
                    <a:pt x="4496" y="728"/>
                  </a:lnTo>
                  <a:lnTo>
                    <a:pt x="4496" y="152"/>
                  </a:lnTo>
                  <a:lnTo>
                    <a:pt x="4497" y="154"/>
                  </a:lnTo>
                  <a:lnTo>
                    <a:pt x="4486" y="98"/>
                  </a:lnTo>
                  <a:lnTo>
                    <a:pt x="4487" y="101"/>
                  </a:lnTo>
                  <a:lnTo>
                    <a:pt x="4456" y="55"/>
                  </a:lnTo>
                  <a:lnTo>
                    <a:pt x="4458" y="57"/>
                  </a:lnTo>
                  <a:lnTo>
                    <a:pt x="4412" y="26"/>
                  </a:lnTo>
                  <a:lnTo>
                    <a:pt x="4414" y="27"/>
                  </a:lnTo>
                  <a:lnTo>
                    <a:pt x="4387" y="19"/>
                  </a:lnTo>
                  <a:lnTo>
                    <a:pt x="4389" y="19"/>
                  </a:lnTo>
                  <a:lnTo>
                    <a:pt x="4360" y="16"/>
                  </a:lnTo>
                  <a:lnTo>
                    <a:pt x="153" y="16"/>
                  </a:lnTo>
                  <a:lnTo>
                    <a:pt x="124" y="19"/>
                  </a:lnTo>
                  <a:lnTo>
                    <a:pt x="126" y="19"/>
                  </a:lnTo>
                  <a:lnTo>
                    <a:pt x="99" y="27"/>
                  </a:lnTo>
                  <a:lnTo>
                    <a:pt x="101" y="26"/>
                  </a:lnTo>
                  <a:lnTo>
                    <a:pt x="55" y="57"/>
                  </a:lnTo>
                  <a:lnTo>
                    <a:pt x="57" y="55"/>
                  </a:lnTo>
                  <a:lnTo>
                    <a:pt x="26" y="101"/>
                  </a:lnTo>
                  <a:lnTo>
                    <a:pt x="27" y="99"/>
                  </a:lnTo>
                  <a:lnTo>
                    <a:pt x="19" y="126"/>
                  </a:lnTo>
                  <a:lnTo>
                    <a:pt x="19" y="124"/>
                  </a:lnTo>
                  <a:lnTo>
                    <a:pt x="16" y="152"/>
                  </a:lnTo>
                  <a:lnTo>
                    <a:pt x="16" y="72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9" name="Rectangle 89"/>
            <p:cNvSpPr>
              <a:spLocks noChangeArrowheads="1"/>
            </p:cNvSpPr>
            <p:nvPr/>
          </p:nvSpPr>
          <p:spPr bwMode="auto">
            <a:xfrm>
              <a:off x="5910" y="10103"/>
              <a:ext cx="1409" cy="4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جابجایی دستی</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70" name="Freeform 90"/>
            <p:cNvSpPr>
              <a:spLocks/>
            </p:cNvSpPr>
            <p:nvPr/>
          </p:nvSpPr>
          <p:spPr bwMode="auto">
            <a:xfrm>
              <a:off x="5292" y="12480"/>
              <a:ext cx="2946" cy="629"/>
            </a:xfrm>
            <a:custGeom>
              <a:avLst/>
              <a:gdLst/>
              <a:ahLst/>
              <a:cxnLst>
                <a:cxn ang="0">
                  <a:pos x="0" y="144"/>
                </a:cxn>
                <a:cxn ang="0">
                  <a:pos x="144" y="0"/>
                </a:cxn>
                <a:cxn ang="0">
                  <a:pos x="144" y="0"/>
                </a:cxn>
                <a:cxn ang="0">
                  <a:pos x="144" y="0"/>
                </a:cxn>
                <a:cxn ang="0">
                  <a:pos x="4352" y="0"/>
                </a:cxn>
                <a:cxn ang="0">
                  <a:pos x="4352" y="0"/>
                </a:cxn>
                <a:cxn ang="0">
                  <a:pos x="4496" y="144"/>
                </a:cxn>
                <a:cxn ang="0">
                  <a:pos x="4496" y="144"/>
                </a:cxn>
                <a:cxn ang="0">
                  <a:pos x="4496" y="144"/>
                </a:cxn>
                <a:cxn ang="0">
                  <a:pos x="4496" y="720"/>
                </a:cxn>
                <a:cxn ang="0">
                  <a:pos x="4496" y="720"/>
                </a:cxn>
                <a:cxn ang="0">
                  <a:pos x="4352" y="864"/>
                </a:cxn>
                <a:cxn ang="0">
                  <a:pos x="4352" y="864"/>
                </a:cxn>
                <a:cxn ang="0">
                  <a:pos x="4352" y="864"/>
                </a:cxn>
                <a:cxn ang="0">
                  <a:pos x="144" y="864"/>
                </a:cxn>
                <a:cxn ang="0">
                  <a:pos x="144" y="864"/>
                </a:cxn>
                <a:cxn ang="0">
                  <a:pos x="0" y="720"/>
                </a:cxn>
                <a:cxn ang="0">
                  <a:pos x="0" y="720"/>
                </a:cxn>
                <a:cxn ang="0">
                  <a:pos x="0" y="144"/>
                </a:cxn>
              </a:cxnLst>
              <a:rect l="0" t="0" r="r" b="b"/>
              <a:pathLst>
                <a:path w="4496" h="864">
                  <a:moveTo>
                    <a:pt x="0" y="144"/>
                  </a:moveTo>
                  <a:cubicBezTo>
                    <a:pt x="0" y="65"/>
                    <a:pt x="65" y="0"/>
                    <a:pt x="144" y="0"/>
                  </a:cubicBezTo>
                  <a:cubicBezTo>
                    <a:pt x="144" y="0"/>
                    <a:pt x="144" y="0"/>
                    <a:pt x="144" y="0"/>
                  </a:cubicBezTo>
                  <a:lnTo>
                    <a:pt x="144" y="0"/>
                  </a:lnTo>
                  <a:lnTo>
                    <a:pt x="4352" y="0"/>
                  </a:lnTo>
                  <a:cubicBezTo>
                    <a:pt x="4432" y="0"/>
                    <a:pt x="4496" y="65"/>
                    <a:pt x="4496" y="144"/>
                  </a:cubicBezTo>
                  <a:cubicBezTo>
                    <a:pt x="4496" y="144"/>
                    <a:pt x="4496" y="144"/>
                    <a:pt x="4496" y="144"/>
                  </a:cubicBezTo>
                  <a:lnTo>
                    <a:pt x="4496" y="144"/>
                  </a:lnTo>
                  <a:lnTo>
                    <a:pt x="4496" y="720"/>
                  </a:lnTo>
                  <a:cubicBezTo>
                    <a:pt x="4496" y="800"/>
                    <a:pt x="4432" y="864"/>
                    <a:pt x="4352" y="864"/>
                  </a:cubicBezTo>
                  <a:cubicBezTo>
                    <a:pt x="4352" y="864"/>
                    <a:pt x="4352" y="864"/>
                    <a:pt x="4352" y="864"/>
                  </a:cubicBezTo>
                  <a:lnTo>
                    <a:pt x="4352" y="864"/>
                  </a:lnTo>
                  <a:lnTo>
                    <a:pt x="144" y="864"/>
                  </a:lnTo>
                  <a:cubicBezTo>
                    <a:pt x="65" y="864"/>
                    <a:pt x="0" y="800"/>
                    <a:pt x="0" y="720"/>
                  </a:cubicBezTo>
                  <a:cubicBezTo>
                    <a:pt x="0" y="720"/>
                    <a:pt x="0" y="720"/>
                    <a:pt x="0" y="720"/>
                  </a:cubicBezTo>
                  <a:lnTo>
                    <a:pt x="0" y="144"/>
                  </a:lnTo>
                  <a:close/>
                </a:path>
              </a:pathLst>
            </a:custGeom>
            <a:solidFill>
              <a:srgbClr val="CCFF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1" name="Freeform 91"/>
            <p:cNvSpPr>
              <a:spLocks noEditPoints="1"/>
            </p:cNvSpPr>
            <p:nvPr/>
          </p:nvSpPr>
          <p:spPr bwMode="auto">
            <a:xfrm>
              <a:off x="5286" y="12474"/>
              <a:ext cx="2957" cy="641"/>
            </a:xfrm>
            <a:custGeom>
              <a:avLst/>
              <a:gdLst/>
              <a:ahLst/>
              <a:cxnLst>
                <a:cxn ang="0">
                  <a:pos x="4" y="123"/>
                </a:cxn>
                <a:cxn ang="0">
                  <a:pos x="12" y="94"/>
                </a:cxn>
                <a:cxn ang="0">
                  <a:pos x="44" y="46"/>
                </a:cxn>
                <a:cxn ang="0">
                  <a:pos x="92" y="13"/>
                </a:cxn>
                <a:cxn ang="0">
                  <a:pos x="121" y="4"/>
                </a:cxn>
                <a:cxn ang="0">
                  <a:pos x="152" y="0"/>
                </a:cxn>
                <a:cxn ang="0">
                  <a:pos x="4390" y="3"/>
                </a:cxn>
                <a:cxn ang="0">
                  <a:pos x="4419" y="12"/>
                </a:cxn>
                <a:cxn ang="0">
                  <a:pos x="4467" y="44"/>
                </a:cxn>
                <a:cxn ang="0">
                  <a:pos x="4500" y="92"/>
                </a:cxn>
                <a:cxn ang="0">
                  <a:pos x="4512" y="151"/>
                </a:cxn>
                <a:cxn ang="0">
                  <a:pos x="4512" y="728"/>
                </a:cxn>
                <a:cxn ang="0">
                  <a:pos x="4501" y="786"/>
                </a:cxn>
                <a:cxn ang="0">
                  <a:pos x="4469" y="835"/>
                </a:cxn>
                <a:cxn ang="0">
                  <a:pos x="4421" y="868"/>
                </a:cxn>
                <a:cxn ang="0">
                  <a:pos x="4362" y="880"/>
                </a:cxn>
                <a:cxn ang="0">
                  <a:pos x="152" y="880"/>
                </a:cxn>
                <a:cxn ang="0">
                  <a:pos x="95" y="869"/>
                </a:cxn>
                <a:cxn ang="0">
                  <a:pos x="46" y="837"/>
                </a:cxn>
                <a:cxn ang="0">
                  <a:pos x="13" y="789"/>
                </a:cxn>
                <a:cxn ang="0">
                  <a:pos x="4" y="760"/>
                </a:cxn>
                <a:cxn ang="0">
                  <a:pos x="1" y="729"/>
                </a:cxn>
                <a:cxn ang="0">
                  <a:pos x="16" y="728"/>
                </a:cxn>
                <a:cxn ang="0">
                  <a:pos x="19" y="755"/>
                </a:cxn>
                <a:cxn ang="0">
                  <a:pos x="26" y="780"/>
                </a:cxn>
                <a:cxn ang="0">
                  <a:pos x="55" y="824"/>
                </a:cxn>
                <a:cxn ang="0">
                  <a:pos x="98" y="854"/>
                </a:cxn>
                <a:cxn ang="0">
                  <a:pos x="152" y="864"/>
                </a:cxn>
                <a:cxn ang="0">
                  <a:pos x="4359" y="865"/>
                </a:cxn>
                <a:cxn ang="0">
                  <a:pos x="4412" y="855"/>
                </a:cxn>
                <a:cxn ang="0">
                  <a:pos x="4456" y="826"/>
                </a:cxn>
                <a:cxn ang="0">
                  <a:pos x="4486" y="783"/>
                </a:cxn>
                <a:cxn ang="0">
                  <a:pos x="4496" y="728"/>
                </a:cxn>
                <a:cxn ang="0">
                  <a:pos x="4497" y="154"/>
                </a:cxn>
                <a:cxn ang="0">
                  <a:pos x="4487" y="101"/>
                </a:cxn>
                <a:cxn ang="0">
                  <a:pos x="4458" y="57"/>
                </a:cxn>
                <a:cxn ang="0">
                  <a:pos x="4414" y="27"/>
                </a:cxn>
                <a:cxn ang="0">
                  <a:pos x="4389" y="19"/>
                </a:cxn>
                <a:cxn ang="0">
                  <a:pos x="153" y="16"/>
                </a:cxn>
                <a:cxn ang="0">
                  <a:pos x="126" y="19"/>
                </a:cxn>
                <a:cxn ang="0">
                  <a:pos x="101" y="26"/>
                </a:cxn>
                <a:cxn ang="0">
                  <a:pos x="57" y="55"/>
                </a:cxn>
                <a:cxn ang="0">
                  <a:pos x="27" y="99"/>
                </a:cxn>
                <a:cxn ang="0">
                  <a:pos x="19" y="124"/>
                </a:cxn>
                <a:cxn ang="0">
                  <a:pos x="16" y="728"/>
                </a:cxn>
              </a:cxnLst>
              <a:rect l="0" t="0" r="r" b="b"/>
              <a:pathLst>
                <a:path w="4512" h="880">
                  <a:moveTo>
                    <a:pt x="0" y="152"/>
                  </a:moveTo>
                  <a:lnTo>
                    <a:pt x="4" y="123"/>
                  </a:lnTo>
                  <a:cubicBezTo>
                    <a:pt x="4" y="122"/>
                    <a:pt x="4" y="122"/>
                    <a:pt x="4" y="121"/>
                  </a:cubicBezTo>
                  <a:lnTo>
                    <a:pt x="12" y="94"/>
                  </a:lnTo>
                  <a:cubicBezTo>
                    <a:pt x="12" y="93"/>
                    <a:pt x="12" y="93"/>
                    <a:pt x="13" y="92"/>
                  </a:cubicBezTo>
                  <a:lnTo>
                    <a:pt x="44" y="46"/>
                  </a:lnTo>
                  <a:cubicBezTo>
                    <a:pt x="44" y="45"/>
                    <a:pt x="45" y="44"/>
                    <a:pt x="46" y="44"/>
                  </a:cubicBezTo>
                  <a:lnTo>
                    <a:pt x="92" y="13"/>
                  </a:lnTo>
                  <a:cubicBezTo>
                    <a:pt x="93" y="12"/>
                    <a:pt x="93" y="12"/>
                    <a:pt x="94" y="12"/>
                  </a:cubicBezTo>
                  <a:lnTo>
                    <a:pt x="121" y="4"/>
                  </a:lnTo>
                  <a:cubicBezTo>
                    <a:pt x="122" y="4"/>
                    <a:pt x="122" y="4"/>
                    <a:pt x="123" y="3"/>
                  </a:cubicBezTo>
                  <a:lnTo>
                    <a:pt x="152" y="0"/>
                  </a:lnTo>
                  <a:lnTo>
                    <a:pt x="4360" y="0"/>
                  </a:lnTo>
                  <a:lnTo>
                    <a:pt x="4390" y="3"/>
                  </a:lnTo>
                  <a:cubicBezTo>
                    <a:pt x="4391" y="4"/>
                    <a:pt x="4391" y="4"/>
                    <a:pt x="4392" y="4"/>
                  </a:cubicBezTo>
                  <a:lnTo>
                    <a:pt x="4419" y="12"/>
                  </a:lnTo>
                  <a:cubicBezTo>
                    <a:pt x="4420" y="12"/>
                    <a:pt x="4420" y="12"/>
                    <a:pt x="4421" y="13"/>
                  </a:cubicBezTo>
                  <a:lnTo>
                    <a:pt x="4467" y="44"/>
                  </a:lnTo>
                  <a:cubicBezTo>
                    <a:pt x="4468" y="44"/>
                    <a:pt x="4469" y="45"/>
                    <a:pt x="4469" y="46"/>
                  </a:cubicBezTo>
                  <a:lnTo>
                    <a:pt x="4500" y="92"/>
                  </a:lnTo>
                  <a:cubicBezTo>
                    <a:pt x="4501" y="93"/>
                    <a:pt x="4501" y="94"/>
                    <a:pt x="4501" y="95"/>
                  </a:cubicBezTo>
                  <a:lnTo>
                    <a:pt x="4512" y="151"/>
                  </a:lnTo>
                  <a:cubicBezTo>
                    <a:pt x="4512" y="151"/>
                    <a:pt x="4512" y="152"/>
                    <a:pt x="4512" y="152"/>
                  </a:cubicBezTo>
                  <a:lnTo>
                    <a:pt x="4512" y="728"/>
                  </a:lnTo>
                  <a:cubicBezTo>
                    <a:pt x="4512" y="729"/>
                    <a:pt x="4512" y="729"/>
                    <a:pt x="4512" y="730"/>
                  </a:cubicBezTo>
                  <a:lnTo>
                    <a:pt x="4501" y="786"/>
                  </a:lnTo>
                  <a:cubicBezTo>
                    <a:pt x="4501" y="787"/>
                    <a:pt x="4501" y="788"/>
                    <a:pt x="4500" y="789"/>
                  </a:cubicBezTo>
                  <a:lnTo>
                    <a:pt x="4469" y="835"/>
                  </a:lnTo>
                  <a:cubicBezTo>
                    <a:pt x="4469" y="836"/>
                    <a:pt x="4468" y="837"/>
                    <a:pt x="4467" y="837"/>
                  </a:cubicBezTo>
                  <a:lnTo>
                    <a:pt x="4421" y="868"/>
                  </a:lnTo>
                  <a:cubicBezTo>
                    <a:pt x="4420" y="869"/>
                    <a:pt x="4419" y="869"/>
                    <a:pt x="4418" y="869"/>
                  </a:cubicBezTo>
                  <a:lnTo>
                    <a:pt x="4362" y="880"/>
                  </a:lnTo>
                  <a:cubicBezTo>
                    <a:pt x="4361" y="880"/>
                    <a:pt x="4361" y="880"/>
                    <a:pt x="4360" y="880"/>
                  </a:cubicBezTo>
                  <a:lnTo>
                    <a:pt x="152" y="880"/>
                  </a:lnTo>
                  <a:cubicBezTo>
                    <a:pt x="152" y="880"/>
                    <a:pt x="151" y="880"/>
                    <a:pt x="151" y="880"/>
                  </a:cubicBezTo>
                  <a:lnTo>
                    <a:pt x="95" y="869"/>
                  </a:lnTo>
                  <a:cubicBezTo>
                    <a:pt x="94" y="869"/>
                    <a:pt x="93" y="869"/>
                    <a:pt x="92" y="868"/>
                  </a:cubicBezTo>
                  <a:lnTo>
                    <a:pt x="46" y="837"/>
                  </a:lnTo>
                  <a:cubicBezTo>
                    <a:pt x="45" y="837"/>
                    <a:pt x="44" y="836"/>
                    <a:pt x="44" y="835"/>
                  </a:cubicBezTo>
                  <a:lnTo>
                    <a:pt x="13" y="789"/>
                  </a:lnTo>
                  <a:cubicBezTo>
                    <a:pt x="12" y="788"/>
                    <a:pt x="12" y="788"/>
                    <a:pt x="12" y="787"/>
                  </a:cubicBezTo>
                  <a:lnTo>
                    <a:pt x="4" y="760"/>
                  </a:lnTo>
                  <a:cubicBezTo>
                    <a:pt x="4" y="759"/>
                    <a:pt x="4" y="759"/>
                    <a:pt x="4" y="758"/>
                  </a:cubicBezTo>
                  <a:lnTo>
                    <a:pt x="1" y="729"/>
                  </a:lnTo>
                  <a:lnTo>
                    <a:pt x="0" y="152"/>
                  </a:lnTo>
                  <a:close/>
                  <a:moveTo>
                    <a:pt x="16" y="728"/>
                  </a:moveTo>
                  <a:lnTo>
                    <a:pt x="19" y="757"/>
                  </a:lnTo>
                  <a:lnTo>
                    <a:pt x="19" y="755"/>
                  </a:lnTo>
                  <a:lnTo>
                    <a:pt x="27" y="782"/>
                  </a:lnTo>
                  <a:lnTo>
                    <a:pt x="26" y="780"/>
                  </a:lnTo>
                  <a:lnTo>
                    <a:pt x="57" y="826"/>
                  </a:lnTo>
                  <a:lnTo>
                    <a:pt x="55" y="824"/>
                  </a:lnTo>
                  <a:lnTo>
                    <a:pt x="101" y="855"/>
                  </a:lnTo>
                  <a:lnTo>
                    <a:pt x="98" y="854"/>
                  </a:lnTo>
                  <a:lnTo>
                    <a:pt x="154" y="865"/>
                  </a:lnTo>
                  <a:lnTo>
                    <a:pt x="152" y="864"/>
                  </a:lnTo>
                  <a:lnTo>
                    <a:pt x="4360" y="864"/>
                  </a:lnTo>
                  <a:lnTo>
                    <a:pt x="4359" y="865"/>
                  </a:lnTo>
                  <a:lnTo>
                    <a:pt x="4415" y="854"/>
                  </a:lnTo>
                  <a:lnTo>
                    <a:pt x="4412" y="855"/>
                  </a:lnTo>
                  <a:lnTo>
                    <a:pt x="4458" y="824"/>
                  </a:lnTo>
                  <a:lnTo>
                    <a:pt x="4456" y="826"/>
                  </a:lnTo>
                  <a:lnTo>
                    <a:pt x="4487" y="780"/>
                  </a:lnTo>
                  <a:lnTo>
                    <a:pt x="4486" y="783"/>
                  </a:lnTo>
                  <a:lnTo>
                    <a:pt x="4497" y="727"/>
                  </a:lnTo>
                  <a:lnTo>
                    <a:pt x="4496" y="728"/>
                  </a:lnTo>
                  <a:lnTo>
                    <a:pt x="4496" y="152"/>
                  </a:lnTo>
                  <a:lnTo>
                    <a:pt x="4497" y="154"/>
                  </a:lnTo>
                  <a:lnTo>
                    <a:pt x="4486" y="98"/>
                  </a:lnTo>
                  <a:lnTo>
                    <a:pt x="4487" y="101"/>
                  </a:lnTo>
                  <a:lnTo>
                    <a:pt x="4456" y="55"/>
                  </a:lnTo>
                  <a:lnTo>
                    <a:pt x="4458" y="57"/>
                  </a:lnTo>
                  <a:lnTo>
                    <a:pt x="4412" y="26"/>
                  </a:lnTo>
                  <a:lnTo>
                    <a:pt x="4414" y="27"/>
                  </a:lnTo>
                  <a:lnTo>
                    <a:pt x="4387" y="19"/>
                  </a:lnTo>
                  <a:lnTo>
                    <a:pt x="4389" y="19"/>
                  </a:lnTo>
                  <a:lnTo>
                    <a:pt x="4360" y="16"/>
                  </a:lnTo>
                  <a:lnTo>
                    <a:pt x="153" y="16"/>
                  </a:lnTo>
                  <a:lnTo>
                    <a:pt x="124" y="19"/>
                  </a:lnTo>
                  <a:lnTo>
                    <a:pt x="126" y="19"/>
                  </a:lnTo>
                  <a:lnTo>
                    <a:pt x="99" y="27"/>
                  </a:lnTo>
                  <a:lnTo>
                    <a:pt x="101" y="26"/>
                  </a:lnTo>
                  <a:lnTo>
                    <a:pt x="55" y="57"/>
                  </a:lnTo>
                  <a:lnTo>
                    <a:pt x="57" y="55"/>
                  </a:lnTo>
                  <a:lnTo>
                    <a:pt x="26" y="101"/>
                  </a:lnTo>
                  <a:lnTo>
                    <a:pt x="27" y="99"/>
                  </a:lnTo>
                  <a:lnTo>
                    <a:pt x="19" y="126"/>
                  </a:lnTo>
                  <a:lnTo>
                    <a:pt x="19" y="124"/>
                  </a:lnTo>
                  <a:lnTo>
                    <a:pt x="16" y="152"/>
                  </a:lnTo>
                  <a:lnTo>
                    <a:pt x="16" y="72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2" name="Rectangle 92"/>
            <p:cNvSpPr>
              <a:spLocks noChangeArrowheads="1"/>
            </p:cNvSpPr>
            <p:nvPr/>
          </p:nvSpPr>
          <p:spPr bwMode="auto">
            <a:xfrm>
              <a:off x="6176" y="12503"/>
              <a:ext cx="1823"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200" b="1" i="0" u="none" strike="noStrike" cap="none" normalizeH="0" baseline="0" smtClean="0">
                  <a:ln>
                    <a:noFill/>
                  </a:ln>
                  <a:solidFill>
                    <a:srgbClr val="000000"/>
                  </a:solidFill>
                  <a:effectLst/>
                  <a:latin typeface="Calibri" pitchFamily="34" charset="0"/>
                  <a:ea typeface="Arial" pitchFamily="34" charset="0"/>
                  <a:cs typeface="B Lotus" pitchFamily="2" charset="-78"/>
                </a:rPr>
                <a:t>آبپاش های تفنگی و بوم</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73" name="Freeform 93"/>
            <p:cNvSpPr>
              <a:spLocks/>
            </p:cNvSpPr>
            <p:nvPr/>
          </p:nvSpPr>
          <p:spPr bwMode="auto">
            <a:xfrm>
              <a:off x="4916" y="11653"/>
              <a:ext cx="3322" cy="635"/>
            </a:xfrm>
            <a:custGeom>
              <a:avLst/>
              <a:gdLst/>
              <a:ahLst/>
              <a:cxnLst>
                <a:cxn ang="0">
                  <a:pos x="0" y="144"/>
                </a:cxn>
                <a:cxn ang="0">
                  <a:pos x="144" y="0"/>
                </a:cxn>
                <a:cxn ang="0">
                  <a:pos x="144" y="0"/>
                </a:cxn>
                <a:cxn ang="0">
                  <a:pos x="144" y="0"/>
                </a:cxn>
                <a:cxn ang="0">
                  <a:pos x="4352" y="0"/>
                </a:cxn>
                <a:cxn ang="0">
                  <a:pos x="4352" y="0"/>
                </a:cxn>
                <a:cxn ang="0">
                  <a:pos x="4496" y="144"/>
                </a:cxn>
                <a:cxn ang="0">
                  <a:pos x="4496" y="144"/>
                </a:cxn>
                <a:cxn ang="0">
                  <a:pos x="4496" y="144"/>
                </a:cxn>
                <a:cxn ang="0">
                  <a:pos x="4496" y="720"/>
                </a:cxn>
                <a:cxn ang="0">
                  <a:pos x="4496" y="720"/>
                </a:cxn>
                <a:cxn ang="0">
                  <a:pos x="4352" y="864"/>
                </a:cxn>
                <a:cxn ang="0">
                  <a:pos x="4352" y="864"/>
                </a:cxn>
                <a:cxn ang="0">
                  <a:pos x="4352" y="864"/>
                </a:cxn>
                <a:cxn ang="0">
                  <a:pos x="144" y="864"/>
                </a:cxn>
                <a:cxn ang="0">
                  <a:pos x="144" y="864"/>
                </a:cxn>
                <a:cxn ang="0">
                  <a:pos x="0" y="720"/>
                </a:cxn>
                <a:cxn ang="0">
                  <a:pos x="0" y="720"/>
                </a:cxn>
                <a:cxn ang="0">
                  <a:pos x="0" y="144"/>
                </a:cxn>
              </a:cxnLst>
              <a:rect l="0" t="0" r="r" b="b"/>
              <a:pathLst>
                <a:path w="4496" h="864">
                  <a:moveTo>
                    <a:pt x="0" y="144"/>
                  </a:moveTo>
                  <a:cubicBezTo>
                    <a:pt x="0" y="65"/>
                    <a:pt x="65" y="0"/>
                    <a:pt x="144" y="0"/>
                  </a:cubicBezTo>
                  <a:cubicBezTo>
                    <a:pt x="144" y="0"/>
                    <a:pt x="144" y="0"/>
                    <a:pt x="144" y="0"/>
                  </a:cubicBezTo>
                  <a:lnTo>
                    <a:pt x="144" y="0"/>
                  </a:lnTo>
                  <a:lnTo>
                    <a:pt x="4352" y="0"/>
                  </a:lnTo>
                  <a:cubicBezTo>
                    <a:pt x="4432" y="0"/>
                    <a:pt x="4496" y="65"/>
                    <a:pt x="4496" y="144"/>
                  </a:cubicBezTo>
                  <a:cubicBezTo>
                    <a:pt x="4496" y="144"/>
                    <a:pt x="4496" y="144"/>
                    <a:pt x="4496" y="144"/>
                  </a:cubicBezTo>
                  <a:lnTo>
                    <a:pt x="4496" y="144"/>
                  </a:lnTo>
                  <a:lnTo>
                    <a:pt x="4496" y="720"/>
                  </a:lnTo>
                  <a:cubicBezTo>
                    <a:pt x="4496" y="800"/>
                    <a:pt x="4432" y="864"/>
                    <a:pt x="4352" y="864"/>
                  </a:cubicBezTo>
                  <a:cubicBezTo>
                    <a:pt x="4352" y="864"/>
                    <a:pt x="4352" y="864"/>
                    <a:pt x="4352" y="864"/>
                  </a:cubicBezTo>
                  <a:lnTo>
                    <a:pt x="4352" y="864"/>
                  </a:lnTo>
                  <a:lnTo>
                    <a:pt x="144" y="864"/>
                  </a:lnTo>
                  <a:cubicBezTo>
                    <a:pt x="65" y="864"/>
                    <a:pt x="0" y="800"/>
                    <a:pt x="0" y="720"/>
                  </a:cubicBezTo>
                  <a:cubicBezTo>
                    <a:pt x="0" y="720"/>
                    <a:pt x="0" y="720"/>
                    <a:pt x="0" y="720"/>
                  </a:cubicBezTo>
                  <a:lnTo>
                    <a:pt x="0" y="144"/>
                  </a:lnTo>
                  <a:close/>
                </a:path>
              </a:pathLst>
            </a:custGeom>
            <a:solidFill>
              <a:srgbClr val="CCFF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4" name="Freeform 94"/>
            <p:cNvSpPr>
              <a:spLocks noEditPoints="1"/>
            </p:cNvSpPr>
            <p:nvPr/>
          </p:nvSpPr>
          <p:spPr bwMode="auto">
            <a:xfrm>
              <a:off x="4916" y="11647"/>
              <a:ext cx="3353" cy="641"/>
            </a:xfrm>
            <a:custGeom>
              <a:avLst/>
              <a:gdLst/>
              <a:ahLst/>
              <a:cxnLst>
                <a:cxn ang="0">
                  <a:pos x="4" y="123"/>
                </a:cxn>
                <a:cxn ang="0">
                  <a:pos x="12" y="94"/>
                </a:cxn>
                <a:cxn ang="0">
                  <a:pos x="44" y="46"/>
                </a:cxn>
                <a:cxn ang="0">
                  <a:pos x="92" y="13"/>
                </a:cxn>
                <a:cxn ang="0">
                  <a:pos x="121" y="4"/>
                </a:cxn>
                <a:cxn ang="0">
                  <a:pos x="152" y="1"/>
                </a:cxn>
                <a:cxn ang="0">
                  <a:pos x="4390" y="3"/>
                </a:cxn>
                <a:cxn ang="0">
                  <a:pos x="4419" y="12"/>
                </a:cxn>
                <a:cxn ang="0">
                  <a:pos x="4467" y="44"/>
                </a:cxn>
                <a:cxn ang="0">
                  <a:pos x="4500" y="92"/>
                </a:cxn>
                <a:cxn ang="0">
                  <a:pos x="4512" y="151"/>
                </a:cxn>
                <a:cxn ang="0">
                  <a:pos x="4512" y="728"/>
                </a:cxn>
                <a:cxn ang="0">
                  <a:pos x="4501" y="786"/>
                </a:cxn>
                <a:cxn ang="0">
                  <a:pos x="4469" y="835"/>
                </a:cxn>
                <a:cxn ang="0">
                  <a:pos x="4421" y="868"/>
                </a:cxn>
                <a:cxn ang="0">
                  <a:pos x="4362" y="880"/>
                </a:cxn>
                <a:cxn ang="0">
                  <a:pos x="152" y="880"/>
                </a:cxn>
                <a:cxn ang="0">
                  <a:pos x="95" y="869"/>
                </a:cxn>
                <a:cxn ang="0">
                  <a:pos x="46" y="837"/>
                </a:cxn>
                <a:cxn ang="0">
                  <a:pos x="13" y="789"/>
                </a:cxn>
                <a:cxn ang="0">
                  <a:pos x="4" y="760"/>
                </a:cxn>
                <a:cxn ang="0">
                  <a:pos x="1" y="729"/>
                </a:cxn>
                <a:cxn ang="0">
                  <a:pos x="16" y="728"/>
                </a:cxn>
                <a:cxn ang="0">
                  <a:pos x="19" y="755"/>
                </a:cxn>
                <a:cxn ang="0">
                  <a:pos x="26" y="780"/>
                </a:cxn>
                <a:cxn ang="0">
                  <a:pos x="55" y="824"/>
                </a:cxn>
                <a:cxn ang="0">
                  <a:pos x="98" y="854"/>
                </a:cxn>
                <a:cxn ang="0">
                  <a:pos x="152" y="864"/>
                </a:cxn>
                <a:cxn ang="0">
                  <a:pos x="4359" y="865"/>
                </a:cxn>
                <a:cxn ang="0">
                  <a:pos x="4412" y="855"/>
                </a:cxn>
                <a:cxn ang="0">
                  <a:pos x="4456" y="826"/>
                </a:cxn>
                <a:cxn ang="0">
                  <a:pos x="4486" y="783"/>
                </a:cxn>
                <a:cxn ang="0">
                  <a:pos x="4496" y="728"/>
                </a:cxn>
                <a:cxn ang="0">
                  <a:pos x="4497" y="154"/>
                </a:cxn>
                <a:cxn ang="0">
                  <a:pos x="4487" y="101"/>
                </a:cxn>
                <a:cxn ang="0">
                  <a:pos x="4458" y="57"/>
                </a:cxn>
                <a:cxn ang="0">
                  <a:pos x="4414" y="27"/>
                </a:cxn>
                <a:cxn ang="0">
                  <a:pos x="4389" y="19"/>
                </a:cxn>
                <a:cxn ang="0">
                  <a:pos x="153" y="16"/>
                </a:cxn>
                <a:cxn ang="0">
                  <a:pos x="126" y="19"/>
                </a:cxn>
                <a:cxn ang="0">
                  <a:pos x="101" y="26"/>
                </a:cxn>
                <a:cxn ang="0">
                  <a:pos x="57" y="55"/>
                </a:cxn>
                <a:cxn ang="0">
                  <a:pos x="27" y="99"/>
                </a:cxn>
                <a:cxn ang="0">
                  <a:pos x="19" y="124"/>
                </a:cxn>
                <a:cxn ang="0">
                  <a:pos x="16" y="728"/>
                </a:cxn>
              </a:cxnLst>
              <a:rect l="0" t="0" r="r" b="b"/>
              <a:pathLst>
                <a:path w="4512" h="880">
                  <a:moveTo>
                    <a:pt x="0" y="152"/>
                  </a:moveTo>
                  <a:lnTo>
                    <a:pt x="4" y="123"/>
                  </a:lnTo>
                  <a:cubicBezTo>
                    <a:pt x="4" y="122"/>
                    <a:pt x="4" y="122"/>
                    <a:pt x="4" y="121"/>
                  </a:cubicBezTo>
                  <a:lnTo>
                    <a:pt x="12" y="94"/>
                  </a:lnTo>
                  <a:cubicBezTo>
                    <a:pt x="12" y="93"/>
                    <a:pt x="12" y="93"/>
                    <a:pt x="13" y="92"/>
                  </a:cubicBezTo>
                  <a:lnTo>
                    <a:pt x="44" y="46"/>
                  </a:lnTo>
                  <a:cubicBezTo>
                    <a:pt x="44" y="45"/>
                    <a:pt x="45" y="44"/>
                    <a:pt x="46" y="44"/>
                  </a:cubicBezTo>
                  <a:lnTo>
                    <a:pt x="92" y="13"/>
                  </a:lnTo>
                  <a:cubicBezTo>
                    <a:pt x="93" y="12"/>
                    <a:pt x="93" y="12"/>
                    <a:pt x="94" y="12"/>
                  </a:cubicBezTo>
                  <a:lnTo>
                    <a:pt x="121" y="4"/>
                  </a:lnTo>
                  <a:cubicBezTo>
                    <a:pt x="122" y="4"/>
                    <a:pt x="122" y="4"/>
                    <a:pt x="123" y="3"/>
                  </a:cubicBezTo>
                  <a:lnTo>
                    <a:pt x="152" y="1"/>
                  </a:lnTo>
                  <a:lnTo>
                    <a:pt x="4360" y="0"/>
                  </a:lnTo>
                  <a:lnTo>
                    <a:pt x="4390" y="3"/>
                  </a:lnTo>
                  <a:cubicBezTo>
                    <a:pt x="4391" y="4"/>
                    <a:pt x="4391" y="4"/>
                    <a:pt x="4392" y="4"/>
                  </a:cubicBezTo>
                  <a:lnTo>
                    <a:pt x="4419" y="12"/>
                  </a:lnTo>
                  <a:cubicBezTo>
                    <a:pt x="4420" y="12"/>
                    <a:pt x="4420" y="12"/>
                    <a:pt x="4421" y="13"/>
                  </a:cubicBezTo>
                  <a:lnTo>
                    <a:pt x="4467" y="44"/>
                  </a:lnTo>
                  <a:cubicBezTo>
                    <a:pt x="4468" y="44"/>
                    <a:pt x="4469" y="45"/>
                    <a:pt x="4469" y="46"/>
                  </a:cubicBezTo>
                  <a:lnTo>
                    <a:pt x="4500" y="92"/>
                  </a:lnTo>
                  <a:cubicBezTo>
                    <a:pt x="4501" y="93"/>
                    <a:pt x="4501" y="94"/>
                    <a:pt x="4501" y="95"/>
                  </a:cubicBezTo>
                  <a:lnTo>
                    <a:pt x="4512" y="151"/>
                  </a:lnTo>
                  <a:cubicBezTo>
                    <a:pt x="4512" y="151"/>
                    <a:pt x="4512" y="152"/>
                    <a:pt x="4512" y="152"/>
                  </a:cubicBezTo>
                  <a:lnTo>
                    <a:pt x="4512" y="728"/>
                  </a:lnTo>
                  <a:cubicBezTo>
                    <a:pt x="4512" y="729"/>
                    <a:pt x="4512" y="729"/>
                    <a:pt x="4512" y="730"/>
                  </a:cubicBezTo>
                  <a:lnTo>
                    <a:pt x="4501" y="786"/>
                  </a:lnTo>
                  <a:cubicBezTo>
                    <a:pt x="4501" y="787"/>
                    <a:pt x="4501" y="788"/>
                    <a:pt x="4500" y="789"/>
                  </a:cubicBezTo>
                  <a:lnTo>
                    <a:pt x="4469" y="835"/>
                  </a:lnTo>
                  <a:cubicBezTo>
                    <a:pt x="4469" y="836"/>
                    <a:pt x="4468" y="837"/>
                    <a:pt x="4467" y="837"/>
                  </a:cubicBezTo>
                  <a:lnTo>
                    <a:pt x="4421" y="868"/>
                  </a:lnTo>
                  <a:cubicBezTo>
                    <a:pt x="4420" y="869"/>
                    <a:pt x="4419" y="869"/>
                    <a:pt x="4418" y="869"/>
                  </a:cubicBezTo>
                  <a:lnTo>
                    <a:pt x="4362" y="880"/>
                  </a:lnTo>
                  <a:cubicBezTo>
                    <a:pt x="4361" y="880"/>
                    <a:pt x="4361" y="880"/>
                    <a:pt x="4360" y="880"/>
                  </a:cubicBezTo>
                  <a:lnTo>
                    <a:pt x="152" y="880"/>
                  </a:lnTo>
                  <a:cubicBezTo>
                    <a:pt x="152" y="880"/>
                    <a:pt x="151" y="880"/>
                    <a:pt x="151" y="880"/>
                  </a:cubicBezTo>
                  <a:lnTo>
                    <a:pt x="95" y="869"/>
                  </a:lnTo>
                  <a:cubicBezTo>
                    <a:pt x="94" y="869"/>
                    <a:pt x="93" y="869"/>
                    <a:pt x="92" y="868"/>
                  </a:cubicBezTo>
                  <a:lnTo>
                    <a:pt x="46" y="837"/>
                  </a:lnTo>
                  <a:cubicBezTo>
                    <a:pt x="45" y="837"/>
                    <a:pt x="44" y="836"/>
                    <a:pt x="44" y="835"/>
                  </a:cubicBezTo>
                  <a:lnTo>
                    <a:pt x="13" y="789"/>
                  </a:lnTo>
                  <a:cubicBezTo>
                    <a:pt x="12" y="788"/>
                    <a:pt x="12" y="788"/>
                    <a:pt x="12" y="787"/>
                  </a:cubicBezTo>
                  <a:lnTo>
                    <a:pt x="4" y="760"/>
                  </a:lnTo>
                  <a:cubicBezTo>
                    <a:pt x="4" y="759"/>
                    <a:pt x="4" y="759"/>
                    <a:pt x="4" y="758"/>
                  </a:cubicBezTo>
                  <a:lnTo>
                    <a:pt x="1" y="729"/>
                  </a:lnTo>
                  <a:lnTo>
                    <a:pt x="0" y="152"/>
                  </a:lnTo>
                  <a:close/>
                  <a:moveTo>
                    <a:pt x="16" y="728"/>
                  </a:moveTo>
                  <a:lnTo>
                    <a:pt x="19" y="757"/>
                  </a:lnTo>
                  <a:lnTo>
                    <a:pt x="19" y="755"/>
                  </a:lnTo>
                  <a:lnTo>
                    <a:pt x="27" y="782"/>
                  </a:lnTo>
                  <a:lnTo>
                    <a:pt x="26" y="780"/>
                  </a:lnTo>
                  <a:lnTo>
                    <a:pt x="57" y="826"/>
                  </a:lnTo>
                  <a:lnTo>
                    <a:pt x="55" y="824"/>
                  </a:lnTo>
                  <a:lnTo>
                    <a:pt x="101" y="855"/>
                  </a:lnTo>
                  <a:lnTo>
                    <a:pt x="98" y="854"/>
                  </a:lnTo>
                  <a:lnTo>
                    <a:pt x="154" y="865"/>
                  </a:lnTo>
                  <a:lnTo>
                    <a:pt x="152" y="864"/>
                  </a:lnTo>
                  <a:lnTo>
                    <a:pt x="4360" y="864"/>
                  </a:lnTo>
                  <a:lnTo>
                    <a:pt x="4359" y="865"/>
                  </a:lnTo>
                  <a:lnTo>
                    <a:pt x="4415" y="854"/>
                  </a:lnTo>
                  <a:lnTo>
                    <a:pt x="4412" y="855"/>
                  </a:lnTo>
                  <a:lnTo>
                    <a:pt x="4458" y="824"/>
                  </a:lnTo>
                  <a:lnTo>
                    <a:pt x="4456" y="826"/>
                  </a:lnTo>
                  <a:lnTo>
                    <a:pt x="4487" y="780"/>
                  </a:lnTo>
                  <a:lnTo>
                    <a:pt x="4486" y="783"/>
                  </a:lnTo>
                  <a:lnTo>
                    <a:pt x="4497" y="727"/>
                  </a:lnTo>
                  <a:lnTo>
                    <a:pt x="4496" y="728"/>
                  </a:lnTo>
                  <a:lnTo>
                    <a:pt x="4496" y="152"/>
                  </a:lnTo>
                  <a:lnTo>
                    <a:pt x="4497" y="154"/>
                  </a:lnTo>
                  <a:lnTo>
                    <a:pt x="4486" y="98"/>
                  </a:lnTo>
                  <a:lnTo>
                    <a:pt x="4487" y="101"/>
                  </a:lnTo>
                  <a:lnTo>
                    <a:pt x="4456" y="55"/>
                  </a:lnTo>
                  <a:lnTo>
                    <a:pt x="4458" y="57"/>
                  </a:lnTo>
                  <a:lnTo>
                    <a:pt x="4412" y="26"/>
                  </a:lnTo>
                  <a:lnTo>
                    <a:pt x="4414" y="27"/>
                  </a:lnTo>
                  <a:lnTo>
                    <a:pt x="4387" y="19"/>
                  </a:lnTo>
                  <a:lnTo>
                    <a:pt x="4389" y="19"/>
                  </a:lnTo>
                  <a:lnTo>
                    <a:pt x="4360" y="16"/>
                  </a:lnTo>
                  <a:lnTo>
                    <a:pt x="153" y="16"/>
                  </a:lnTo>
                  <a:lnTo>
                    <a:pt x="124" y="19"/>
                  </a:lnTo>
                  <a:lnTo>
                    <a:pt x="126" y="19"/>
                  </a:lnTo>
                  <a:lnTo>
                    <a:pt x="99" y="27"/>
                  </a:lnTo>
                  <a:lnTo>
                    <a:pt x="101" y="26"/>
                  </a:lnTo>
                  <a:lnTo>
                    <a:pt x="55" y="57"/>
                  </a:lnTo>
                  <a:lnTo>
                    <a:pt x="57" y="55"/>
                  </a:lnTo>
                  <a:lnTo>
                    <a:pt x="26" y="101"/>
                  </a:lnTo>
                  <a:lnTo>
                    <a:pt x="27" y="99"/>
                  </a:lnTo>
                  <a:lnTo>
                    <a:pt x="19" y="126"/>
                  </a:lnTo>
                  <a:lnTo>
                    <a:pt x="19" y="124"/>
                  </a:lnTo>
                  <a:lnTo>
                    <a:pt x="16" y="152"/>
                  </a:lnTo>
                  <a:lnTo>
                    <a:pt x="16" y="72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5" name="Rectangle 95"/>
            <p:cNvSpPr>
              <a:spLocks noChangeArrowheads="1"/>
            </p:cNvSpPr>
            <p:nvPr/>
          </p:nvSpPr>
          <p:spPr bwMode="auto">
            <a:xfrm>
              <a:off x="5910" y="11759"/>
              <a:ext cx="1387" cy="4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جابجایی کناری</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76" name="Freeform 96"/>
            <p:cNvSpPr>
              <a:spLocks/>
            </p:cNvSpPr>
            <p:nvPr/>
          </p:nvSpPr>
          <p:spPr bwMode="auto">
            <a:xfrm>
              <a:off x="5286" y="10832"/>
              <a:ext cx="2946" cy="629"/>
            </a:xfrm>
            <a:custGeom>
              <a:avLst/>
              <a:gdLst/>
              <a:ahLst/>
              <a:cxnLst>
                <a:cxn ang="0">
                  <a:pos x="0" y="144"/>
                </a:cxn>
                <a:cxn ang="0">
                  <a:pos x="144" y="0"/>
                </a:cxn>
                <a:cxn ang="0">
                  <a:pos x="144" y="0"/>
                </a:cxn>
                <a:cxn ang="0">
                  <a:pos x="144" y="0"/>
                </a:cxn>
                <a:cxn ang="0">
                  <a:pos x="4352" y="0"/>
                </a:cxn>
                <a:cxn ang="0">
                  <a:pos x="4352" y="0"/>
                </a:cxn>
                <a:cxn ang="0">
                  <a:pos x="4496" y="144"/>
                </a:cxn>
                <a:cxn ang="0">
                  <a:pos x="4496" y="144"/>
                </a:cxn>
                <a:cxn ang="0">
                  <a:pos x="4496" y="144"/>
                </a:cxn>
                <a:cxn ang="0">
                  <a:pos x="4496" y="720"/>
                </a:cxn>
                <a:cxn ang="0">
                  <a:pos x="4496" y="720"/>
                </a:cxn>
                <a:cxn ang="0">
                  <a:pos x="4352" y="864"/>
                </a:cxn>
                <a:cxn ang="0">
                  <a:pos x="4352" y="864"/>
                </a:cxn>
                <a:cxn ang="0">
                  <a:pos x="4352" y="864"/>
                </a:cxn>
                <a:cxn ang="0">
                  <a:pos x="144" y="864"/>
                </a:cxn>
                <a:cxn ang="0">
                  <a:pos x="144" y="864"/>
                </a:cxn>
                <a:cxn ang="0">
                  <a:pos x="0" y="720"/>
                </a:cxn>
                <a:cxn ang="0">
                  <a:pos x="0" y="720"/>
                </a:cxn>
                <a:cxn ang="0">
                  <a:pos x="0" y="144"/>
                </a:cxn>
              </a:cxnLst>
              <a:rect l="0" t="0" r="r" b="b"/>
              <a:pathLst>
                <a:path w="4496" h="864">
                  <a:moveTo>
                    <a:pt x="0" y="144"/>
                  </a:moveTo>
                  <a:cubicBezTo>
                    <a:pt x="0" y="65"/>
                    <a:pt x="65" y="0"/>
                    <a:pt x="144" y="0"/>
                  </a:cubicBezTo>
                  <a:cubicBezTo>
                    <a:pt x="144" y="0"/>
                    <a:pt x="144" y="0"/>
                    <a:pt x="144" y="0"/>
                  </a:cubicBezTo>
                  <a:lnTo>
                    <a:pt x="144" y="0"/>
                  </a:lnTo>
                  <a:lnTo>
                    <a:pt x="4352" y="0"/>
                  </a:lnTo>
                  <a:cubicBezTo>
                    <a:pt x="4432" y="0"/>
                    <a:pt x="4496" y="65"/>
                    <a:pt x="4496" y="144"/>
                  </a:cubicBezTo>
                  <a:cubicBezTo>
                    <a:pt x="4496" y="144"/>
                    <a:pt x="4496" y="144"/>
                    <a:pt x="4496" y="144"/>
                  </a:cubicBezTo>
                  <a:lnTo>
                    <a:pt x="4496" y="144"/>
                  </a:lnTo>
                  <a:lnTo>
                    <a:pt x="4496" y="720"/>
                  </a:lnTo>
                  <a:cubicBezTo>
                    <a:pt x="4496" y="800"/>
                    <a:pt x="4432" y="864"/>
                    <a:pt x="4352" y="864"/>
                  </a:cubicBezTo>
                  <a:cubicBezTo>
                    <a:pt x="4352" y="864"/>
                    <a:pt x="4352" y="864"/>
                    <a:pt x="4352" y="864"/>
                  </a:cubicBezTo>
                  <a:lnTo>
                    <a:pt x="4352" y="864"/>
                  </a:lnTo>
                  <a:lnTo>
                    <a:pt x="144" y="864"/>
                  </a:lnTo>
                  <a:cubicBezTo>
                    <a:pt x="65" y="864"/>
                    <a:pt x="0" y="800"/>
                    <a:pt x="0" y="720"/>
                  </a:cubicBezTo>
                  <a:cubicBezTo>
                    <a:pt x="0" y="720"/>
                    <a:pt x="0" y="720"/>
                    <a:pt x="0" y="720"/>
                  </a:cubicBezTo>
                  <a:lnTo>
                    <a:pt x="0" y="144"/>
                  </a:lnTo>
                  <a:close/>
                </a:path>
              </a:pathLst>
            </a:custGeom>
            <a:solidFill>
              <a:srgbClr val="CCFFFF"/>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7" name="Freeform 97"/>
            <p:cNvSpPr>
              <a:spLocks noEditPoints="1"/>
            </p:cNvSpPr>
            <p:nvPr/>
          </p:nvSpPr>
          <p:spPr bwMode="auto">
            <a:xfrm>
              <a:off x="5286" y="10820"/>
              <a:ext cx="2957" cy="641"/>
            </a:xfrm>
            <a:custGeom>
              <a:avLst/>
              <a:gdLst/>
              <a:ahLst/>
              <a:cxnLst>
                <a:cxn ang="0">
                  <a:pos x="4" y="123"/>
                </a:cxn>
                <a:cxn ang="0">
                  <a:pos x="12" y="94"/>
                </a:cxn>
                <a:cxn ang="0">
                  <a:pos x="44" y="46"/>
                </a:cxn>
                <a:cxn ang="0">
                  <a:pos x="92" y="13"/>
                </a:cxn>
                <a:cxn ang="0">
                  <a:pos x="121" y="4"/>
                </a:cxn>
                <a:cxn ang="0">
                  <a:pos x="152" y="1"/>
                </a:cxn>
                <a:cxn ang="0">
                  <a:pos x="4390" y="4"/>
                </a:cxn>
                <a:cxn ang="0">
                  <a:pos x="4419" y="12"/>
                </a:cxn>
                <a:cxn ang="0">
                  <a:pos x="4467" y="44"/>
                </a:cxn>
                <a:cxn ang="0">
                  <a:pos x="4500" y="92"/>
                </a:cxn>
                <a:cxn ang="0">
                  <a:pos x="4512" y="151"/>
                </a:cxn>
                <a:cxn ang="0">
                  <a:pos x="4512" y="728"/>
                </a:cxn>
                <a:cxn ang="0">
                  <a:pos x="4501" y="786"/>
                </a:cxn>
                <a:cxn ang="0">
                  <a:pos x="4469" y="835"/>
                </a:cxn>
                <a:cxn ang="0">
                  <a:pos x="4421" y="868"/>
                </a:cxn>
                <a:cxn ang="0">
                  <a:pos x="4362" y="880"/>
                </a:cxn>
                <a:cxn ang="0">
                  <a:pos x="152" y="880"/>
                </a:cxn>
                <a:cxn ang="0">
                  <a:pos x="95" y="869"/>
                </a:cxn>
                <a:cxn ang="0">
                  <a:pos x="46" y="837"/>
                </a:cxn>
                <a:cxn ang="0">
                  <a:pos x="13" y="789"/>
                </a:cxn>
                <a:cxn ang="0">
                  <a:pos x="4" y="760"/>
                </a:cxn>
                <a:cxn ang="0">
                  <a:pos x="1" y="729"/>
                </a:cxn>
                <a:cxn ang="0">
                  <a:pos x="16" y="728"/>
                </a:cxn>
                <a:cxn ang="0">
                  <a:pos x="19" y="755"/>
                </a:cxn>
                <a:cxn ang="0">
                  <a:pos x="26" y="780"/>
                </a:cxn>
                <a:cxn ang="0">
                  <a:pos x="55" y="824"/>
                </a:cxn>
                <a:cxn ang="0">
                  <a:pos x="98" y="854"/>
                </a:cxn>
                <a:cxn ang="0">
                  <a:pos x="152" y="864"/>
                </a:cxn>
                <a:cxn ang="0">
                  <a:pos x="4359" y="865"/>
                </a:cxn>
                <a:cxn ang="0">
                  <a:pos x="4412" y="855"/>
                </a:cxn>
                <a:cxn ang="0">
                  <a:pos x="4456" y="826"/>
                </a:cxn>
                <a:cxn ang="0">
                  <a:pos x="4486" y="783"/>
                </a:cxn>
                <a:cxn ang="0">
                  <a:pos x="4496" y="728"/>
                </a:cxn>
                <a:cxn ang="0">
                  <a:pos x="4497" y="154"/>
                </a:cxn>
                <a:cxn ang="0">
                  <a:pos x="4487" y="101"/>
                </a:cxn>
                <a:cxn ang="0">
                  <a:pos x="4458" y="57"/>
                </a:cxn>
                <a:cxn ang="0">
                  <a:pos x="4414" y="27"/>
                </a:cxn>
                <a:cxn ang="0">
                  <a:pos x="4389" y="19"/>
                </a:cxn>
                <a:cxn ang="0">
                  <a:pos x="153" y="16"/>
                </a:cxn>
                <a:cxn ang="0">
                  <a:pos x="126" y="19"/>
                </a:cxn>
                <a:cxn ang="0">
                  <a:pos x="101" y="26"/>
                </a:cxn>
                <a:cxn ang="0">
                  <a:pos x="57" y="55"/>
                </a:cxn>
                <a:cxn ang="0">
                  <a:pos x="27" y="99"/>
                </a:cxn>
                <a:cxn ang="0">
                  <a:pos x="19" y="124"/>
                </a:cxn>
                <a:cxn ang="0">
                  <a:pos x="16" y="728"/>
                </a:cxn>
              </a:cxnLst>
              <a:rect l="0" t="0" r="r" b="b"/>
              <a:pathLst>
                <a:path w="4512" h="880">
                  <a:moveTo>
                    <a:pt x="0" y="152"/>
                  </a:moveTo>
                  <a:lnTo>
                    <a:pt x="4" y="123"/>
                  </a:lnTo>
                  <a:cubicBezTo>
                    <a:pt x="4" y="122"/>
                    <a:pt x="4" y="122"/>
                    <a:pt x="4" y="121"/>
                  </a:cubicBezTo>
                  <a:lnTo>
                    <a:pt x="12" y="94"/>
                  </a:lnTo>
                  <a:cubicBezTo>
                    <a:pt x="12" y="93"/>
                    <a:pt x="12" y="93"/>
                    <a:pt x="13" y="92"/>
                  </a:cubicBezTo>
                  <a:lnTo>
                    <a:pt x="44" y="46"/>
                  </a:lnTo>
                  <a:cubicBezTo>
                    <a:pt x="44" y="45"/>
                    <a:pt x="45" y="44"/>
                    <a:pt x="46" y="44"/>
                  </a:cubicBezTo>
                  <a:lnTo>
                    <a:pt x="92" y="13"/>
                  </a:lnTo>
                  <a:cubicBezTo>
                    <a:pt x="93" y="12"/>
                    <a:pt x="93" y="12"/>
                    <a:pt x="94" y="12"/>
                  </a:cubicBezTo>
                  <a:lnTo>
                    <a:pt x="121" y="4"/>
                  </a:lnTo>
                  <a:cubicBezTo>
                    <a:pt x="122" y="4"/>
                    <a:pt x="122" y="4"/>
                    <a:pt x="123" y="4"/>
                  </a:cubicBezTo>
                  <a:lnTo>
                    <a:pt x="152" y="1"/>
                  </a:lnTo>
                  <a:lnTo>
                    <a:pt x="4360" y="0"/>
                  </a:lnTo>
                  <a:lnTo>
                    <a:pt x="4390" y="4"/>
                  </a:lnTo>
                  <a:cubicBezTo>
                    <a:pt x="4391" y="4"/>
                    <a:pt x="4391" y="4"/>
                    <a:pt x="4392" y="4"/>
                  </a:cubicBezTo>
                  <a:lnTo>
                    <a:pt x="4419" y="12"/>
                  </a:lnTo>
                  <a:cubicBezTo>
                    <a:pt x="4420" y="12"/>
                    <a:pt x="4420" y="12"/>
                    <a:pt x="4421" y="13"/>
                  </a:cubicBezTo>
                  <a:lnTo>
                    <a:pt x="4467" y="44"/>
                  </a:lnTo>
                  <a:cubicBezTo>
                    <a:pt x="4468" y="44"/>
                    <a:pt x="4469" y="45"/>
                    <a:pt x="4469" y="46"/>
                  </a:cubicBezTo>
                  <a:lnTo>
                    <a:pt x="4500" y="92"/>
                  </a:lnTo>
                  <a:cubicBezTo>
                    <a:pt x="4501" y="93"/>
                    <a:pt x="4501" y="94"/>
                    <a:pt x="4501" y="95"/>
                  </a:cubicBezTo>
                  <a:lnTo>
                    <a:pt x="4512" y="151"/>
                  </a:lnTo>
                  <a:cubicBezTo>
                    <a:pt x="4512" y="151"/>
                    <a:pt x="4512" y="152"/>
                    <a:pt x="4512" y="152"/>
                  </a:cubicBezTo>
                  <a:lnTo>
                    <a:pt x="4512" y="728"/>
                  </a:lnTo>
                  <a:cubicBezTo>
                    <a:pt x="4512" y="729"/>
                    <a:pt x="4512" y="729"/>
                    <a:pt x="4512" y="730"/>
                  </a:cubicBezTo>
                  <a:lnTo>
                    <a:pt x="4501" y="786"/>
                  </a:lnTo>
                  <a:cubicBezTo>
                    <a:pt x="4501" y="787"/>
                    <a:pt x="4501" y="788"/>
                    <a:pt x="4500" y="789"/>
                  </a:cubicBezTo>
                  <a:lnTo>
                    <a:pt x="4469" y="835"/>
                  </a:lnTo>
                  <a:cubicBezTo>
                    <a:pt x="4469" y="836"/>
                    <a:pt x="4468" y="837"/>
                    <a:pt x="4467" y="837"/>
                  </a:cubicBezTo>
                  <a:lnTo>
                    <a:pt x="4421" y="868"/>
                  </a:lnTo>
                  <a:cubicBezTo>
                    <a:pt x="4420" y="869"/>
                    <a:pt x="4419" y="869"/>
                    <a:pt x="4418" y="869"/>
                  </a:cubicBezTo>
                  <a:lnTo>
                    <a:pt x="4362" y="880"/>
                  </a:lnTo>
                  <a:cubicBezTo>
                    <a:pt x="4361" y="880"/>
                    <a:pt x="4361" y="880"/>
                    <a:pt x="4360" y="880"/>
                  </a:cubicBezTo>
                  <a:lnTo>
                    <a:pt x="152" y="880"/>
                  </a:lnTo>
                  <a:cubicBezTo>
                    <a:pt x="152" y="880"/>
                    <a:pt x="151" y="880"/>
                    <a:pt x="151" y="880"/>
                  </a:cubicBezTo>
                  <a:lnTo>
                    <a:pt x="95" y="869"/>
                  </a:lnTo>
                  <a:cubicBezTo>
                    <a:pt x="94" y="869"/>
                    <a:pt x="93" y="869"/>
                    <a:pt x="92" y="868"/>
                  </a:cubicBezTo>
                  <a:lnTo>
                    <a:pt x="46" y="837"/>
                  </a:lnTo>
                  <a:cubicBezTo>
                    <a:pt x="45" y="837"/>
                    <a:pt x="44" y="836"/>
                    <a:pt x="44" y="835"/>
                  </a:cubicBezTo>
                  <a:lnTo>
                    <a:pt x="13" y="789"/>
                  </a:lnTo>
                  <a:cubicBezTo>
                    <a:pt x="12" y="788"/>
                    <a:pt x="12" y="788"/>
                    <a:pt x="12" y="787"/>
                  </a:cubicBezTo>
                  <a:lnTo>
                    <a:pt x="4" y="760"/>
                  </a:lnTo>
                  <a:cubicBezTo>
                    <a:pt x="4" y="759"/>
                    <a:pt x="4" y="759"/>
                    <a:pt x="4" y="758"/>
                  </a:cubicBezTo>
                  <a:lnTo>
                    <a:pt x="1" y="729"/>
                  </a:lnTo>
                  <a:lnTo>
                    <a:pt x="0" y="152"/>
                  </a:lnTo>
                  <a:close/>
                  <a:moveTo>
                    <a:pt x="16" y="728"/>
                  </a:moveTo>
                  <a:lnTo>
                    <a:pt x="19" y="757"/>
                  </a:lnTo>
                  <a:lnTo>
                    <a:pt x="19" y="755"/>
                  </a:lnTo>
                  <a:lnTo>
                    <a:pt x="27" y="782"/>
                  </a:lnTo>
                  <a:lnTo>
                    <a:pt x="26" y="780"/>
                  </a:lnTo>
                  <a:lnTo>
                    <a:pt x="57" y="826"/>
                  </a:lnTo>
                  <a:lnTo>
                    <a:pt x="55" y="824"/>
                  </a:lnTo>
                  <a:lnTo>
                    <a:pt x="101" y="855"/>
                  </a:lnTo>
                  <a:lnTo>
                    <a:pt x="98" y="854"/>
                  </a:lnTo>
                  <a:lnTo>
                    <a:pt x="154" y="865"/>
                  </a:lnTo>
                  <a:lnTo>
                    <a:pt x="152" y="864"/>
                  </a:lnTo>
                  <a:lnTo>
                    <a:pt x="4360" y="864"/>
                  </a:lnTo>
                  <a:lnTo>
                    <a:pt x="4359" y="865"/>
                  </a:lnTo>
                  <a:lnTo>
                    <a:pt x="4415" y="854"/>
                  </a:lnTo>
                  <a:lnTo>
                    <a:pt x="4412" y="855"/>
                  </a:lnTo>
                  <a:lnTo>
                    <a:pt x="4458" y="824"/>
                  </a:lnTo>
                  <a:lnTo>
                    <a:pt x="4456" y="826"/>
                  </a:lnTo>
                  <a:lnTo>
                    <a:pt x="4487" y="780"/>
                  </a:lnTo>
                  <a:lnTo>
                    <a:pt x="4486" y="783"/>
                  </a:lnTo>
                  <a:lnTo>
                    <a:pt x="4497" y="727"/>
                  </a:lnTo>
                  <a:lnTo>
                    <a:pt x="4496" y="728"/>
                  </a:lnTo>
                  <a:lnTo>
                    <a:pt x="4496" y="152"/>
                  </a:lnTo>
                  <a:lnTo>
                    <a:pt x="4497" y="154"/>
                  </a:lnTo>
                  <a:lnTo>
                    <a:pt x="4486" y="98"/>
                  </a:lnTo>
                  <a:lnTo>
                    <a:pt x="4487" y="101"/>
                  </a:lnTo>
                  <a:lnTo>
                    <a:pt x="4456" y="55"/>
                  </a:lnTo>
                  <a:lnTo>
                    <a:pt x="4458" y="57"/>
                  </a:lnTo>
                  <a:lnTo>
                    <a:pt x="4412" y="26"/>
                  </a:lnTo>
                  <a:lnTo>
                    <a:pt x="4414" y="27"/>
                  </a:lnTo>
                  <a:lnTo>
                    <a:pt x="4387" y="19"/>
                  </a:lnTo>
                  <a:lnTo>
                    <a:pt x="4389" y="19"/>
                  </a:lnTo>
                  <a:lnTo>
                    <a:pt x="4360" y="16"/>
                  </a:lnTo>
                  <a:lnTo>
                    <a:pt x="153" y="16"/>
                  </a:lnTo>
                  <a:lnTo>
                    <a:pt x="124" y="19"/>
                  </a:lnTo>
                  <a:lnTo>
                    <a:pt x="126" y="19"/>
                  </a:lnTo>
                  <a:lnTo>
                    <a:pt x="99" y="27"/>
                  </a:lnTo>
                  <a:lnTo>
                    <a:pt x="101" y="26"/>
                  </a:lnTo>
                  <a:lnTo>
                    <a:pt x="55" y="57"/>
                  </a:lnTo>
                  <a:lnTo>
                    <a:pt x="57" y="55"/>
                  </a:lnTo>
                  <a:lnTo>
                    <a:pt x="26" y="101"/>
                  </a:lnTo>
                  <a:lnTo>
                    <a:pt x="27" y="99"/>
                  </a:lnTo>
                  <a:lnTo>
                    <a:pt x="19" y="126"/>
                  </a:lnTo>
                  <a:lnTo>
                    <a:pt x="19" y="124"/>
                  </a:lnTo>
                  <a:lnTo>
                    <a:pt x="16" y="152"/>
                  </a:lnTo>
                  <a:lnTo>
                    <a:pt x="16" y="728"/>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8" name="Rectangle 98"/>
            <p:cNvSpPr>
              <a:spLocks noChangeArrowheads="1"/>
            </p:cNvSpPr>
            <p:nvPr/>
          </p:nvSpPr>
          <p:spPr bwMode="auto">
            <a:xfrm>
              <a:off x="6251" y="10832"/>
              <a:ext cx="1025" cy="53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600" b="0" i="0" u="none" strike="noStrike" cap="none" normalizeH="0" baseline="0" smtClean="0">
                  <a:ln>
                    <a:noFill/>
                  </a:ln>
                  <a:solidFill>
                    <a:srgbClr val="000000"/>
                  </a:solidFill>
                  <a:effectLst/>
                  <a:latin typeface="Calibri" pitchFamily="34" charset="0"/>
                  <a:ea typeface="Arial" pitchFamily="34" charset="0"/>
                  <a:cs typeface="B Lotus" pitchFamily="2" charset="-78"/>
                </a:rPr>
                <a:t>ویل مو</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79" name="Freeform 99"/>
            <p:cNvSpPr>
              <a:spLocks/>
            </p:cNvSpPr>
            <p:nvPr/>
          </p:nvSpPr>
          <p:spPr bwMode="auto">
            <a:xfrm>
              <a:off x="1915" y="10500"/>
              <a:ext cx="1647" cy="862"/>
            </a:xfrm>
            <a:custGeom>
              <a:avLst/>
              <a:gdLst/>
              <a:ahLst/>
              <a:cxnLst>
                <a:cxn ang="0">
                  <a:pos x="0" y="198"/>
                </a:cxn>
                <a:cxn ang="0">
                  <a:pos x="198" y="0"/>
                </a:cxn>
                <a:cxn ang="0">
                  <a:pos x="198" y="0"/>
                </a:cxn>
                <a:cxn ang="0">
                  <a:pos x="198" y="0"/>
                </a:cxn>
                <a:cxn ang="0">
                  <a:pos x="2315" y="0"/>
                </a:cxn>
                <a:cxn ang="0">
                  <a:pos x="2315" y="0"/>
                </a:cxn>
                <a:cxn ang="0">
                  <a:pos x="2512" y="198"/>
                </a:cxn>
                <a:cxn ang="0">
                  <a:pos x="2512" y="198"/>
                </a:cxn>
                <a:cxn ang="0">
                  <a:pos x="2512" y="198"/>
                </a:cxn>
                <a:cxn ang="0">
                  <a:pos x="2512" y="987"/>
                </a:cxn>
                <a:cxn ang="0">
                  <a:pos x="2512" y="987"/>
                </a:cxn>
                <a:cxn ang="0">
                  <a:pos x="2315" y="1184"/>
                </a:cxn>
                <a:cxn ang="0">
                  <a:pos x="2315" y="1184"/>
                </a:cxn>
                <a:cxn ang="0">
                  <a:pos x="2315" y="1184"/>
                </a:cxn>
                <a:cxn ang="0">
                  <a:pos x="198" y="1184"/>
                </a:cxn>
                <a:cxn ang="0">
                  <a:pos x="198" y="1184"/>
                </a:cxn>
                <a:cxn ang="0">
                  <a:pos x="0" y="987"/>
                </a:cxn>
                <a:cxn ang="0">
                  <a:pos x="0" y="987"/>
                </a:cxn>
                <a:cxn ang="0">
                  <a:pos x="0" y="198"/>
                </a:cxn>
              </a:cxnLst>
              <a:rect l="0" t="0" r="r" b="b"/>
              <a:pathLst>
                <a:path w="2512" h="1184">
                  <a:moveTo>
                    <a:pt x="0" y="198"/>
                  </a:moveTo>
                  <a:cubicBezTo>
                    <a:pt x="0" y="89"/>
                    <a:pt x="89" y="0"/>
                    <a:pt x="198" y="0"/>
                  </a:cubicBezTo>
                  <a:cubicBezTo>
                    <a:pt x="198" y="0"/>
                    <a:pt x="198" y="0"/>
                    <a:pt x="198" y="0"/>
                  </a:cubicBezTo>
                  <a:lnTo>
                    <a:pt x="198" y="0"/>
                  </a:lnTo>
                  <a:lnTo>
                    <a:pt x="2315" y="0"/>
                  </a:lnTo>
                  <a:cubicBezTo>
                    <a:pt x="2424" y="0"/>
                    <a:pt x="2512" y="89"/>
                    <a:pt x="2512" y="198"/>
                  </a:cubicBezTo>
                  <a:cubicBezTo>
                    <a:pt x="2512" y="198"/>
                    <a:pt x="2512" y="198"/>
                    <a:pt x="2512" y="198"/>
                  </a:cubicBezTo>
                  <a:lnTo>
                    <a:pt x="2512" y="198"/>
                  </a:lnTo>
                  <a:lnTo>
                    <a:pt x="2512" y="987"/>
                  </a:lnTo>
                  <a:cubicBezTo>
                    <a:pt x="2512" y="1096"/>
                    <a:pt x="2424" y="1184"/>
                    <a:pt x="2315" y="1184"/>
                  </a:cubicBezTo>
                  <a:cubicBezTo>
                    <a:pt x="2315" y="1184"/>
                    <a:pt x="2315" y="1184"/>
                    <a:pt x="2315" y="1184"/>
                  </a:cubicBezTo>
                  <a:lnTo>
                    <a:pt x="2315" y="1184"/>
                  </a:lnTo>
                  <a:lnTo>
                    <a:pt x="198" y="1184"/>
                  </a:lnTo>
                  <a:cubicBezTo>
                    <a:pt x="89" y="1184"/>
                    <a:pt x="0" y="1096"/>
                    <a:pt x="0" y="987"/>
                  </a:cubicBezTo>
                  <a:cubicBezTo>
                    <a:pt x="0" y="987"/>
                    <a:pt x="0" y="987"/>
                    <a:pt x="0" y="987"/>
                  </a:cubicBezTo>
                  <a:lnTo>
                    <a:pt x="0" y="198"/>
                  </a:lnTo>
                  <a:close/>
                </a:path>
              </a:pathLst>
            </a:custGeom>
            <a:solidFill>
              <a:srgbClr val="FFFF99"/>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80" name="Freeform 100"/>
            <p:cNvSpPr>
              <a:spLocks noEditPoints="1"/>
            </p:cNvSpPr>
            <p:nvPr/>
          </p:nvSpPr>
          <p:spPr bwMode="auto">
            <a:xfrm>
              <a:off x="1910" y="10494"/>
              <a:ext cx="1657" cy="874"/>
            </a:xfrm>
            <a:custGeom>
              <a:avLst/>
              <a:gdLst/>
              <a:ahLst/>
              <a:cxnLst>
                <a:cxn ang="0">
                  <a:pos x="5" y="164"/>
                </a:cxn>
                <a:cxn ang="0">
                  <a:pos x="35" y="92"/>
                </a:cxn>
                <a:cxn ang="0">
                  <a:pos x="61" y="60"/>
                </a:cxn>
                <a:cxn ang="0">
                  <a:pos x="126" y="17"/>
                </a:cxn>
                <a:cxn ang="0">
                  <a:pos x="166" y="4"/>
                </a:cxn>
                <a:cxn ang="0">
                  <a:pos x="2364" y="4"/>
                </a:cxn>
                <a:cxn ang="0">
                  <a:pos x="2404" y="17"/>
                </a:cxn>
                <a:cxn ang="0">
                  <a:pos x="2468" y="60"/>
                </a:cxn>
                <a:cxn ang="0">
                  <a:pos x="2493" y="92"/>
                </a:cxn>
                <a:cxn ang="0">
                  <a:pos x="2524" y="164"/>
                </a:cxn>
                <a:cxn ang="0">
                  <a:pos x="2528" y="995"/>
                </a:cxn>
                <a:cxn ang="0">
                  <a:pos x="2513" y="1075"/>
                </a:cxn>
                <a:cxn ang="0">
                  <a:pos x="2493" y="1111"/>
                </a:cxn>
                <a:cxn ang="0">
                  <a:pos x="2439" y="1165"/>
                </a:cxn>
                <a:cxn ang="0">
                  <a:pos x="2403" y="1185"/>
                </a:cxn>
                <a:cxn ang="0">
                  <a:pos x="2324" y="1200"/>
                </a:cxn>
                <a:cxn ang="0">
                  <a:pos x="164" y="1196"/>
                </a:cxn>
                <a:cxn ang="0">
                  <a:pos x="92" y="1165"/>
                </a:cxn>
                <a:cxn ang="0">
                  <a:pos x="60" y="1140"/>
                </a:cxn>
                <a:cxn ang="0">
                  <a:pos x="17" y="1076"/>
                </a:cxn>
                <a:cxn ang="0">
                  <a:pos x="4" y="1036"/>
                </a:cxn>
                <a:cxn ang="0">
                  <a:pos x="16" y="995"/>
                </a:cxn>
                <a:cxn ang="0">
                  <a:pos x="32" y="1070"/>
                </a:cxn>
                <a:cxn ang="0">
                  <a:pos x="49" y="1100"/>
                </a:cxn>
                <a:cxn ang="0">
                  <a:pos x="101" y="1152"/>
                </a:cxn>
                <a:cxn ang="0">
                  <a:pos x="132" y="1170"/>
                </a:cxn>
                <a:cxn ang="0">
                  <a:pos x="206" y="1184"/>
                </a:cxn>
                <a:cxn ang="0">
                  <a:pos x="2361" y="1181"/>
                </a:cxn>
                <a:cxn ang="0">
                  <a:pos x="2429" y="1152"/>
                </a:cxn>
                <a:cxn ang="0">
                  <a:pos x="2456" y="1129"/>
                </a:cxn>
                <a:cxn ang="0">
                  <a:pos x="2499" y="1068"/>
                </a:cxn>
                <a:cxn ang="0">
                  <a:pos x="2508" y="1035"/>
                </a:cxn>
                <a:cxn ang="0">
                  <a:pos x="2508" y="167"/>
                </a:cxn>
                <a:cxn ang="0">
                  <a:pos x="2498" y="133"/>
                </a:cxn>
                <a:cxn ang="0">
                  <a:pos x="2456" y="72"/>
                </a:cxn>
                <a:cxn ang="0">
                  <a:pos x="2430" y="49"/>
                </a:cxn>
                <a:cxn ang="0">
                  <a:pos x="2361" y="20"/>
                </a:cxn>
                <a:cxn ang="0">
                  <a:pos x="207" y="16"/>
                </a:cxn>
                <a:cxn ang="0">
                  <a:pos x="132" y="32"/>
                </a:cxn>
                <a:cxn ang="0">
                  <a:pos x="101" y="49"/>
                </a:cxn>
                <a:cxn ang="0">
                  <a:pos x="49" y="101"/>
                </a:cxn>
                <a:cxn ang="0">
                  <a:pos x="32" y="132"/>
                </a:cxn>
                <a:cxn ang="0">
                  <a:pos x="16" y="206"/>
                </a:cxn>
              </a:cxnLst>
              <a:rect l="0" t="0" r="r" b="b"/>
              <a:pathLst>
                <a:path w="2528" h="1200">
                  <a:moveTo>
                    <a:pt x="0" y="206"/>
                  </a:moveTo>
                  <a:lnTo>
                    <a:pt x="4" y="166"/>
                  </a:lnTo>
                  <a:cubicBezTo>
                    <a:pt x="5" y="165"/>
                    <a:pt x="5" y="165"/>
                    <a:pt x="5" y="164"/>
                  </a:cubicBezTo>
                  <a:lnTo>
                    <a:pt x="17" y="127"/>
                  </a:lnTo>
                  <a:cubicBezTo>
                    <a:pt x="17" y="127"/>
                    <a:pt x="17" y="126"/>
                    <a:pt x="17" y="126"/>
                  </a:cubicBezTo>
                  <a:lnTo>
                    <a:pt x="35" y="92"/>
                  </a:lnTo>
                  <a:cubicBezTo>
                    <a:pt x="36" y="91"/>
                    <a:pt x="36" y="91"/>
                    <a:pt x="36" y="90"/>
                  </a:cubicBezTo>
                  <a:lnTo>
                    <a:pt x="60" y="61"/>
                  </a:lnTo>
                  <a:cubicBezTo>
                    <a:pt x="61" y="61"/>
                    <a:pt x="61" y="61"/>
                    <a:pt x="61" y="60"/>
                  </a:cubicBezTo>
                  <a:lnTo>
                    <a:pt x="90" y="36"/>
                  </a:lnTo>
                  <a:cubicBezTo>
                    <a:pt x="91" y="36"/>
                    <a:pt x="91" y="36"/>
                    <a:pt x="92" y="35"/>
                  </a:cubicBezTo>
                  <a:lnTo>
                    <a:pt x="126" y="17"/>
                  </a:lnTo>
                  <a:cubicBezTo>
                    <a:pt x="126" y="17"/>
                    <a:pt x="127" y="17"/>
                    <a:pt x="127" y="17"/>
                  </a:cubicBezTo>
                  <a:lnTo>
                    <a:pt x="164" y="5"/>
                  </a:lnTo>
                  <a:cubicBezTo>
                    <a:pt x="165" y="5"/>
                    <a:pt x="165" y="5"/>
                    <a:pt x="166" y="4"/>
                  </a:cubicBezTo>
                  <a:lnTo>
                    <a:pt x="206" y="0"/>
                  </a:lnTo>
                  <a:lnTo>
                    <a:pt x="2323" y="0"/>
                  </a:lnTo>
                  <a:lnTo>
                    <a:pt x="2364" y="4"/>
                  </a:lnTo>
                  <a:cubicBezTo>
                    <a:pt x="2365" y="5"/>
                    <a:pt x="2365" y="5"/>
                    <a:pt x="2366" y="5"/>
                  </a:cubicBezTo>
                  <a:lnTo>
                    <a:pt x="2403" y="17"/>
                  </a:lnTo>
                  <a:cubicBezTo>
                    <a:pt x="2403" y="17"/>
                    <a:pt x="2404" y="17"/>
                    <a:pt x="2404" y="17"/>
                  </a:cubicBezTo>
                  <a:lnTo>
                    <a:pt x="2437" y="35"/>
                  </a:lnTo>
                  <a:cubicBezTo>
                    <a:pt x="2438" y="36"/>
                    <a:pt x="2438" y="36"/>
                    <a:pt x="2439" y="36"/>
                  </a:cubicBezTo>
                  <a:lnTo>
                    <a:pt x="2468" y="60"/>
                  </a:lnTo>
                  <a:cubicBezTo>
                    <a:pt x="2468" y="61"/>
                    <a:pt x="2468" y="61"/>
                    <a:pt x="2469" y="61"/>
                  </a:cubicBezTo>
                  <a:lnTo>
                    <a:pt x="2493" y="90"/>
                  </a:lnTo>
                  <a:cubicBezTo>
                    <a:pt x="2493" y="91"/>
                    <a:pt x="2493" y="91"/>
                    <a:pt x="2493" y="92"/>
                  </a:cubicBezTo>
                  <a:lnTo>
                    <a:pt x="2512" y="126"/>
                  </a:lnTo>
                  <a:cubicBezTo>
                    <a:pt x="2513" y="126"/>
                    <a:pt x="2513" y="127"/>
                    <a:pt x="2513" y="127"/>
                  </a:cubicBezTo>
                  <a:lnTo>
                    <a:pt x="2524" y="164"/>
                  </a:lnTo>
                  <a:cubicBezTo>
                    <a:pt x="2524" y="165"/>
                    <a:pt x="2524" y="165"/>
                    <a:pt x="2524" y="166"/>
                  </a:cubicBezTo>
                  <a:lnTo>
                    <a:pt x="2528" y="206"/>
                  </a:lnTo>
                  <a:lnTo>
                    <a:pt x="2528" y="995"/>
                  </a:lnTo>
                  <a:lnTo>
                    <a:pt x="2524" y="1036"/>
                  </a:lnTo>
                  <a:cubicBezTo>
                    <a:pt x="2524" y="1037"/>
                    <a:pt x="2524" y="1037"/>
                    <a:pt x="2524" y="1038"/>
                  </a:cubicBezTo>
                  <a:lnTo>
                    <a:pt x="2513" y="1075"/>
                  </a:lnTo>
                  <a:cubicBezTo>
                    <a:pt x="2513" y="1075"/>
                    <a:pt x="2513" y="1076"/>
                    <a:pt x="2512" y="1076"/>
                  </a:cubicBezTo>
                  <a:lnTo>
                    <a:pt x="2493" y="1109"/>
                  </a:lnTo>
                  <a:cubicBezTo>
                    <a:pt x="2493" y="1110"/>
                    <a:pt x="2493" y="1110"/>
                    <a:pt x="2493" y="1111"/>
                  </a:cubicBezTo>
                  <a:lnTo>
                    <a:pt x="2469" y="1140"/>
                  </a:lnTo>
                  <a:cubicBezTo>
                    <a:pt x="2468" y="1140"/>
                    <a:pt x="2468" y="1140"/>
                    <a:pt x="2468" y="1141"/>
                  </a:cubicBezTo>
                  <a:lnTo>
                    <a:pt x="2439" y="1165"/>
                  </a:lnTo>
                  <a:cubicBezTo>
                    <a:pt x="2438" y="1165"/>
                    <a:pt x="2438" y="1165"/>
                    <a:pt x="2437" y="1165"/>
                  </a:cubicBezTo>
                  <a:lnTo>
                    <a:pt x="2404" y="1184"/>
                  </a:lnTo>
                  <a:cubicBezTo>
                    <a:pt x="2404" y="1185"/>
                    <a:pt x="2403" y="1185"/>
                    <a:pt x="2403" y="1185"/>
                  </a:cubicBezTo>
                  <a:lnTo>
                    <a:pt x="2366" y="1196"/>
                  </a:lnTo>
                  <a:cubicBezTo>
                    <a:pt x="2365" y="1196"/>
                    <a:pt x="2365" y="1196"/>
                    <a:pt x="2364" y="1196"/>
                  </a:cubicBezTo>
                  <a:lnTo>
                    <a:pt x="2324" y="1200"/>
                  </a:lnTo>
                  <a:lnTo>
                    <a:pt x="206" y="1200"/>
                  </a:lnTo>
                  <a:lnTo>
                    <a:pt x="166" y="1196"/>
                  </a:lnTo>
                  <a:cubicBezTo>
                    <a:pt x="165" y="1196"/>
                    <a:pt x="165" y="1196"/>
                    <a:pt x="164" y="1196"/>
                  </a:cubicBezTo>
                  <a:lnTo>
                    <a:pt x="127" y="1185"/>
                  </a:lnTo>
                  <a:cubicBezTo>
                    <a:pt x="127" y="1185"/>
                    <a:pt x="126" y="1185"/>
                    <a:pt x="126" y="1184"/>
                  </a:cubicBezTo>
                  <a:lnTo>
                    <a:pt x="92" y="1165"/>
                  </a:lnTo>
                  <a:cubicBezTo>
                    <a:pt x="91" y="1165"/>
                    <a:pt x="91" y="1165"/>
                    <a:pt x="90" y="1165"/>
                  </a:cubicBezTo>
                  <a:lnTo>
                    <a:pt x="61" y="1141"/>
                  </a:lnTo>
                  <a:cubicBezTo>
                    <a:pt x="61" y="1140"/>
                    <a:pt x="61" y="1140"/>
                    <a:pt x="60" y="1140"/>
                  </a:cubicBezTo>
                  <a:lnTo>
                    <a:pt x="36" y="1111"/>
                  </a:lnTo>
                  <a:cubicBezTo>
                    <a:pt x="36" y="1110"/>
                    <a:pt x="36" y="1110"/>
                    <a:pt x="35" y="1109"/>
                  </a:cubicBezTo>
                  <a:lnTo>
                    <a:pt x="17" y="1076"/>
                  </a:lnTo>
                  <a:cubicBezTo>
                    <a:pt x="17" y="1076"/>
                    <a:pt x="17" y="1075"/>
                    <a:pt x="17" y="1075"/>
                  </a:cubicBezTo>
                  <a:lnTo>
                    <a:pt x="5" y="1038"/>
                  </a:lnTo>
                  <a:cubicBezTo>
                    <a:pt x="5" y="1037"/>
                    <a:pt x="5" y="1037"/>
                    <a:pt x="4" y="1036"/>
                  </a:cubicBezTo>
                  <a:lnTo>
                    <a:pt x="0" y="996"/>
                  </a:lnTo>
                  <a:lnTo>
                    <a:pt x="0" y="206"/>
                  </a:lnTo>
                  <a:close/>
                  <a:moveTo>
                    <a:pt x="16" y="995"/>
                  </a:moveTo>
                  <a:lnTo>
                    <a:pt x="20" y="1035"/>
                  </a:lnTo>
                  <a:lnTo>
                    <a:pt x="20" y="1033"/>
                  </a:lnTo>
                  <a:lnTo>
                    <a:pt x="32" y="1070"/>
                  </a:lnTo>
                  <a:lnTo>
                    <a:pt x="31" y="1069"/>
                  </a:lnTo>
                  <a:lnTo>
                    <a:pt x="49" y="1102"/>
                  </a:lnTo>
                  <a:lnTo>
                    <a:pt x="49" y="1100"/>
                  </a:lnTo>
                  <a:lnTo>
                    <a:pt x="73" y="1129"/>
                  </a:lnTo>
                  <a:lnTo>
                    <a:pt x="72" y="1128"/>
                  </a:lnTo>
                  <a:lnTo>
                    <a:pt x="101" y="1152"/>
                  </a:lnTo>
                  <a:lnTo>
                    <a:pt x="99" y="1151"/>
                  </a:lnTo>
                  <a:lnTo>
                    <a:pt x="133" y="1170"/>
                  </a:lnTo>
                  <a:lnTo>
                    <a:pt x="132" y="1170"/>
                  </a:lnTo>
                  <a:lnTo>
                    <a:pt x="169" y="1181"/>
                  </a:lnTo>
                  <a:lnTo>
                    <a:pt x="167" y="1180"/>
                  </a:lnTo>
                  <a:lnTo>
                    <a:pt x="206" y="1184"/>
                  </a:lnTo>
                  <a:lnTo>
                    <a:pt x="2323" y="1184"/>
                  </a:lnTo>
                  <a:lnTo>
                    <a:pt x="2363" y="1180"/>
                  </a:lnTo>
                  <a:lnTo>
                    <a:pt x="2361" y="1181"/>
                  </a:lnTo>
                  <a:lnTo>
                    <a:pt x="2398" y="1170"/>
                  </a:lnTo>
                  <a:lnTo>
                    <a:pt x="2396" y="1171"/>
                  </a:lnTo>
                  <a:lnTo>
                    <a:pt x="2429" y="1152"/>
                  </a:lnTo>
                  <a:lnTo>
                    <a:pt x="2428" y="1152"/>
                  </a:lnTo>
                  <a:lnTo>
                    <a:pt x="2457" y="1128"/>
                  </a:lnTo>
                  <a:lnTo>
                    <a:pt x="2456" y="1129"/>
                  </a:lnTo>
                  <a:lnTo>
                    <a:pt x="2480" y="1100"/>
                  </a:lnTo>
                  <a:lnTo>
                    <a:pt x="2480" y="1101"/>
                  </a:lnTo>
                  <a:lnTo>
                    <a:pt x="2499" y="1068"/>
                  </a:lnTo>
                  <a:lnTo>
                    <a:pt x="2498" y="1070"/>
                  </a:lnTo>
                  <a:lnTo>
                    <a:pt x="2509" y="1033"/>
                  </a:lnTo>
                  <a:lnTo>
                    <a:pt x="2508" y="1035"/>
                  </a:lnTo>
                  <a:lnTo>
                    <a:pt x="2512" y="995"/>
                  </a:lnTo>
                  <a:lnTo>
                    <a:pt x="2512" y="207"/>
                  </a:lnTo>
                  <a:lnTo>
                    <a:pt x="2508" y="167"/>
                  </a:lnTo>
                  <a:lnTo>
                    <a:pt x="2509" y="169"/>
                  </a:lnTo>
                  <a:lnTo>
                    <a:pt x="2498" y="132"/>
                  </a:lnTo>
                  <a:lnTo>
                    <a:pt x="2498" y="133"/>
                  </a:lnTo>
                  <a:lnTo>
                    <a:pt x="2479" y="99"/>
                  </a:lnTo>
                  <a:lnTo>
                    <a:pt x="2480" y="101"/>
                  </a:lnTo>
                  <a:lnTo>
                    <a:pt x="2456" y="72"/>
                  </a:lnTo>
                  <a:lnTo>
                    <a:pt x="2457" y="73"/>
                  </a:lnTo>
                  <a:lnTo>
                    <a:pt x="2428" y="49"/>
                  </a:lnTo>
                  <a:lnTo>
                    <a:pt x="2430" y="49"/>
                  </a:lnTo>
                  <a:lnTo>
                    <a:pt x="2397" y="31"/>
                  </a:lnTo>
                  <a:lnTo>
                    <a:pt x="2398" y="32"/>
                  </a:lnTo>
                  <a:lnTo>
                    <a:pt x="2361" y="20"/>
                  </a:lnTo>
                  <a:lnTo>
                    <a:pt x="2363" y="20"/>
                  </a:lnTo>
                  <a:lnTo>
                    <a:pt x="2323" y="16"/>
                  </a:lnTo>
                  <a:lnTo>
                    <a:pt x="207" y="16"/>
                  </a:lnTo>
                  <a:lnTo>
                    <a:pt x="167" y="20"/>
                  </a:lnTo>
                  <a:lnTo>
                    <a:pt x="169" y="20"/>
                  </a:lnTo>
                  <a:lnTo>
                    <a:pt x="132" y="32"/>
                  </a:lnTo>
                  <a:lnTo>
                    <a:pt x="133" y="32"/>
                  </a:lnTo>
                  <a:lnTo>
                    <a:pt x="99" y="50"/>
                  </a:lnTo>
                  <a:lnTo>
                    <a:pt x="101" y="49"/>
                  </a:lnTo>
                  <a:lnTo>
                    <a:pt x="72" y="73"/>
                  </a:lnTo>
                  <a:lnTo>
                    <a:pt x="73" y="72"/>
                  </a:lnTo>
                  <a:lnTo>
                    <a:pt x="49" y="101"/>
                  </a:lnTo>
                  <a:lnTo>
                    <a:pt x="50" y="99"/>
                  </a:lnTo>
                  <a:lnTo>
                    <a:pt x="32" y="133"/>
                  </a:lnTo>
                  <a:lnTo>
                    <a:pt x="32" y="132"/>
                  </a:lnTo>
                  <a:lnTo>
                    <a:pt x="20" y="169"/>
                  </a:lnTo>
                  <a:lnTo>
                    <a:pt x="20" y="167"/>
                  </a:lnTo>
                  <a:lnTo>
                    <a:pt x="16" y="206"/>
                  </a:lnTo>
                  <a:lnTo>
                    <a:pt x="16" y="995"/>
                  </a:lnTo>
                  <a:close/>
                </a:path>
              </a:pathLst>
            </a:cu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81" name="Rectangle 101"/>
            <p:cNvSpPr>
              <a:spLocks noChangeArrowheads="1"/>
            </p:cNvSpPr>
            <p:nvPr/>
          </p:nvSpPr>
          <p:spPr bwMode="auto">
            <a:xfrm>
              <a:off x="2094" y="10634"/>
              <a:ext cx="1362" cy="4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smtClean="0">
                  <a:ln>
                    <a:noFill/>
                  </a:ln>
                  <a:solidFill>
                    <a:srgbClr val="000000"/>
                  </a:solidFill>
                  <a:effectLst/>
                  <a:latin typeface="Calibri" pitchFamily="34" charset="0"/>
                  <a:ea typeface="Arial" pitchFamily="34" charset="0"/>
                  <a:cs typeface="B Lotus" pitchFamily="2" charset="-78"/>
                </a:rPr>
                <a:t>با حرکت خطی</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 name="Rectangle 102"/>
            <p:cNvSpPr>
              <a:spLocks noChangeArrowheads="1"/>
            </p:cNvSpPr>
            <p:nvPr/>
          </p:nvSpPr>
          <p:spPr bwMode="auto">
            <a:xfrm>
              <a:off x="2148" y="10948"/>
              <a:ext cx="109" cy="27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050"/>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5" name="Text Box 2051"/>
          <p:cNvSpPr txBox="1">
            <a:spLocks noChangeArrowheads="1"/>
          </p:cNvSpPr>
          <p:nvPr/>
        </p:nvSpPr>
        <p:spPr bwMode="auto">
          <a:xfrm>
            <a:off x="1117600" y="460375"/>
            <a:ext cx="6989763" cy="503238"/>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800" b="1">
                <a:solidFill>
                  <a:srgbClr val="FF0000"/>
                </a:solidFill>
                <a:cs typeface="Traffic" pitchFamily="2" charset="-78"/>
              </a:rPr>
              <a:t>روش كلاسيك</a:t>
            </a:r>
            <a:r>
              <a:rPr lang="en-US" sz="2800" b="1">
                <a:solidFill>
                  <a:srgbClr val="FF0000"/>
                </a:solidFill>
                <a:cs typeface="Traffic" pitchFamily="2" charset="-78"/>
              </a:rPr>
              <a:t> </a:t>
            </a:r>
            <a:r>
              <a:rPr lang="ar-SA" sz="2800" b="1">
                <a:solidFill>
                  <a:srgbClr val="FF0000"/>
                </a:solidFill>
                <a:cs typeface="Traffic" pitchFamily="2" charset="-78"/>
              </a:rPr>
              <a:t>نيمه</a:t>
            </a:r>
            <a:r>
              <a:rPr lang="en-US" sz="2800" b="1">
                <a:solidFill>
                  <a:srgbClr val="FF0000"/>
                </a:solidFill>
                <a:cs typeface="Traffic" pitchFamily="2" charset="-78"/>
              </a:rPr>
              <a:t> </a:t>
            </a:r>
            <a:r>
              <a:rPr lang="ar-SA" sz="2800" b="1">
                <a:solidFill>
                  <a:srgbClr val="FF0000"/>
                </a:solidFill>
                <a:cs typeface="Traffic" pitchFamily="2" charset="-78"/>
              </a:rPr>
              <a:t>متحرك</a:t>
            </a:r>
            <a:r>
              <a:rPr lang="en-US" sz="2800" b="1">
                <a:solidFill>
                  <a:srgbClr val="FF0000"/>
                </a:solidFill>
                <a:cs typeface="Traffic" pitchFamily="2" charset="-78"/>
              </a:rPr>
              <a:t> - </a:t>
            </a:r>
            <a:r>
              <a:rPr lang="ar-SA" sz="2800" b="1">
                <a:solidFill>
                  <a:srgbClr val="FF0000"/>
                </a:solidFill>
                <a:cs typeface="Traffic" pitchFamily="2" charset="-78"/>
              </a:rPr>
              <a:t>دهلران</a:t>
            </a:r>
            <a:r>
              <a:rPr lang="en-US" sz="2800" b="1">
                <a:solidFill>
                  <a:srgbClr val="FF0000"/>
                </a:solidFill>
                <a:cs typeface="Traffic" pitchFamily="2" charset="-78"/>
              </a:rPr>
              <a:t> - </a:t>
            </a:r>
            <a:r>
              <a:rPr lang="ar-SA" sz="2800" b="1">
                <a:solidFill>
                  <a:srgbClr val="FF0000"/>
                </a:solidFill>
                <a:cs typeface="Traffic" pitchFamily="2" charset="-78"/>
              </a:rPr>
              <a:t>ايلام</a:t>
            </a:r>
            <a:endParaRPr lang="en-US" sz="2800" b="1">
              <a:solidFill>
                <a:srgbClr val="FF0000"/>
              </a:solidFill>
              <a:cs typeface="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ppt_x</p:attrName>
                                        </p:attrNameLst>
                                      </p:cBhvr>
                                      <p:tavLst>
                                        <p:tav tm="0">
                                          <p:val>
                                            <p:fltVal val="0.5"/>
                                          </p:val>
                                        </p:tav>
                                        <p:tav tm="100000">
                                          <p:val>
                                            <p:strVal val="#ppt_x"/>
                                          </p:val>
                                        </p:tav>
                                      </p:tavLst>
                                    </p:anim>
                                    <p:anim calcmode="lin" valueType="num">
                                      <p:cBhvr>
                                        <p:cTn id="17"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01" name="Object 5"/>
          <p:cNvGraphicFramePr>
            <a:graphicFrameLocks noChangeAspect="1"/>
          </p:cNvGraphicFramePr>
          <p:nvPr/>
        </p:nvGraphicFramePr>
        <p:xfrm>
          <a:off x="1428727" y="1285860"/>
          <a:ext cx="6869861" cy="4929222"/>
        </p:xfrm>
        <a:graphic>
          <a:graphicData uri="http://schemas.openxmlformats.org/presentationml/2006/ole">
            <mc:AlternateContent xmlns:mc="http://schemas.openxmlformats.org/markup-compatibility/2006">
              <mc:Choice xmlns:v="urn:schemas-microsoft-com:vml" Requires="v">
                <p:oleObj spid="_x0000_s4102" name="Slide" r:id="rId4" imgW="3557068" imgH="2666976" progId="PowerPoint.Slide.12">
                  <p:embed/>
                </p:oleObj>
              </mc:Choice>
              <mc:Fallback>
                <p:oleObj name="Slide" r:id="rId4" imgW="3557068" imgH="2666976" progId="PowerPoint.Slide.12">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27" y="1285860"/>
                        <a:ext cx="6869861" cy="4929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3"/>
          <a:srcRect/>
          <a:stretch>
            <a:fillRect/>
          </a:stretch>
        </p:blipFill>
        <p:spPr bwMode="auto">
          <a:xfrm>
            <a:off x="3643306" y="0"/>
            <a:ext cx="5500694" cy="6858000"/>
          </a:xfrm>
          <a:prstGeom prst="rect">
            <a:avLst/>
          </a:prstGeom>
          <a:noFill/>
          <a:ln w="12700">
            <a:noFill/>
            <a:miter lim="800000"/>
            <a:headEnd type="none" w="sm" len="sm"/>
            <a:tailEnd type="none" w="sm" len="sm"/>
          </a:ln>
          <a:effectLst/>
        </p:spPr>
      </p:pic>
      <p:pic>
        <p:nvPicPr>
          <p:cNvPr id="5" name="Picture 1027"/>
          <p:cNvPicPr>
            <a:picLocks noChangeAspect="1" noChangeArrowheads="1"/>
          </p:cNvPicPr>
          <p:nvPr/>
        </p:nvPicPr>
        <p:blipFill>
          <a:blip r:embed="rId4" cstate="print"/>
          <a:srcRect/>
          <a:stretch>
            <a:fillRect/>
          </a:stretch>
        </p:blipFill>
        <p:spPr bwMode="auto">
          <a:xfrm>
            <a:off x="-1" y="4214819"/>
            <a:ext cx="3448615" cy="2643182"/>
          </a:xfrm>
          <a:prstGeom prst="rect">
            <a:avLst/>
          </a:prstGeom>
          <a:noFill/>
          <a:ln w="12700">
            <a:noFill/>
            <a:miter lim="800000"/>
            <a:headEnd type="none" w="sm" len="sm"/>
            <a:tailEnd type="none" w="sm" len="sm"/>
          </a:ln>
          <a:effectLst/>
        </p:spPr>
      </p:pic>
      <p:sp>
        <p:nvSpPr>
          <p:cNvPr id="6" name="Text Box 1030"/>
          <p:cNvSpPr txBox="1">
            <a:spLocks noChangeArrowheads="1"/>
          </p:cNvSpPr>
          <p:nvPr/>
        </p:nvSpPr>
        <p:spPr bwMode="auto">
          <a:xfrm>
            <a:off x="4391025" y="0"/>
            <a:ext cx="4752975" cy="338137"/>
          </a:xfrm>
          <a:prstGeom prst="rect">
            <a:avLst/>
          </a:prstGeom>
          <a:solidFill>
            <a:schemeClr val="bg1"/>
          </a:solidFill>
          <a:ln w="12700">
            <a:noFill/>
            <a:miter lim="800000"/>
            <a:headEnd type="none" w="sm" len="sm"/>
            <a:tailEnd type="none" w="sm" len="sm"/>
          </a:ln>
          <a:effectLst/>
        </p:spPr>
        <p:txBody>
          <a:bodyPr lIns="63729" tIns="31866" rIns="63729" bIns="31866">
            <a:spAutoFit/>
          </a:bodyPr>
          <a:lstStyle/>
          <a:p>
            <a:pPr algn="ctr" defTabSz="638175">
              <a:spcBef>
                <a:spcPct val="50000"/>
              </a:spcBef>
            </a:pPr>
            <a:r>
              <a:rPr lang="ar-SA" sz="1800" b="1" dirty="0">
                <a:solidFill>
                  <a:srgbClr val="FF0000"/>
                </a:solidFill>
                <a:cs typeface="Traffic" pitchFamily="2" charset="-78"/>
              </a:rPr>
              <a:t>روش كلاسيك ثابت</a:t>
            </a:r>
            <a:r>
              <a:rPr lang="en-US" sz="1800" b="1" dirty="0">
                <a:solidFill>
                  <a:srgbClr val="FF0000"/>
                </a:solidFill>
                <a:cs typeface="Traffic" pitchFamily="2" charset="-78"/>
              </a:rPr>
              <a:t> </a:t>
            </a:r>
            <a:r>
              <a:rPr lang="ar-SA" sz="1800" b="1" dirty="0">
                <a:solidFill>
                  <a:srgbClr val="FF0000"/>
                </a:solidFill>
                <a:cs typeface="Traffic" pitchFamily="2" charset="-78"/>
              </a:rPr>
              <a:t>آبپاش متحرك</a:t>
            </a:r>
            <a:r>
              <a:rPr lang="fa-IR" sz="1800" b="1" dirty="0">
                <a:solidFill>
                  <a:srgbClr val="FF0000"/>
                </a:solidFill>
                <a:cs typeface="Traffic" pitchFamily="2" charset="-78"/>
              </a:rPr>
              <a:t> </a:t>
            </a:r>
            <a:r>
              <a:rPr lang="ar-SA" sz="1800" b="1" dirty="0">
                <a:solidFill>
                  <a:srgbClr val="FF0000"/>
                </a:solidFill>
                <a:cs typeface="Traffic" pitchFamily="2" charset="-78"/>
              </a:rPr>
              <a:t>شوش</a:t>
            </a:r>
            <a:r>
              <a:rPr lang="en-US" sz="1800" b="1" dirty="0">
                <a:solidFill>
                  <a:srgbClr val="FF0000"/>
                </a:solidFill>
                <a:cs typeface="Traffic" pitchFamily="2" charset="-78"/>
              </a:rPr>
              <a:t> - </a:t>
            </a:r>
            <a:r>
              <a:rPr lang="ar-SA" sz="1800" b="1" dirty="0">
                <a:solidFill>
                  <a:srgbClr val="FF0000"/>
                </a:solidFill>
                <a:cs typeface="Traffic" pitchFamily="2" charset="-78"/>
              </a:rPr>
              <a:t>خوزستان</a:t>
            </a:r>
            <a:endParaRPr lang="en-US" sz="2100" b="1" dirty="0">
              <a:solidFill>
                <a:srgbClr val="FF0000"/>
              </a:solidFill>
              <a:cs typeface="Traffic" pitchFamily="2" charset="-78"/>
            </a:endParaRPr>
          </a:p>
        </p:txBody>
      </p:sp>
      <p:pic>
        <p:nvPicPr>
          <p:cNvPr id="7" name="Picture 1031" descr="103-1"/>
          <p:cNvPicPr>
            <a:picLocks noChangeAspect="1" noChangeArrowheads="1"/>
          </p:cNvPicPr>
          <p:nvPr/>
        </p:nvPicPr>
        <p:blipFill>
          <a:blip r:embed="rId5"/>
          <a:srcRect/>
          <a:stretch>
            <a:fillRect/>
          </a:stretch>
        </p:blipFill>
        <p:spPr bwMode="auto">
          <a:xfrm>
            <a:off x="0" y="0"/>
            <a:ext cx="3143240" cy="408433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par>
                          <p:cTn id="18" fill="hold">
                            <p:stCondLst>
                              <p:cond delay="1000"/>
                            </p:stCondLst>
                            <p:childTnLst>
                              <p:par>
                                <p:cTn id="19" presetID="15"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8-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3" name="Text Box 1030"/>
          <p:cNvSpPr txBox="1">
            <a:spLocks noChangeArrowheads="1"/>
          </p:cNvSpPr>
          <p:nvPr/>
        </p:nvSpPr>
        <p:spPr bwMode="auto">
          <a:xfrm>
            <a:off x="2214547" y="0"/>
            <a:ext cx="6929454" cy="338137"/>
          </a:xfrm>
          <a:prstGeom prst="rect">
            <a:avLst/>
          </a:prstGeom>
          <a:solidFill>
            <a:schemeClr val="bg1"/>
          </a:solidFill>
          <a:ln w="12700">
            <a:noFill/>
            <a:miter lim="800000"/>
            <a:headEnd type="none" w="sm" len="sm"/>
            <a:tailEnd type="none" w="sm" len="sm"/>
          </a:ln>
          <a:effectLst/>
        </p:spPr>
        <p:txBody>
          <a:bodyPr wrap="square" lIns="63729" tIns="31866" rIns="63729" bIns="31866">
            <a:spAutoFit/>
          </a:bodyPr>
          <a:lstStyle/>
          <a:p>
            <a:pPr algn="ctr" defTabSz="638175">
              <a:spcBef>
                <a:spcPct val="50000"/>
              </a:spcBef>
            </a:pPr>
            <a:r>
              <a:rPr lang="ar-SA" sz="1800" b="1" dirty="0">
                <a:solidFill>
                  <a:srgbClr val="FF0000"/>
                </a:solidFill>
                <a:cs typeface="Traffic" pitchFamily="2" charset="-78"/>
              </a:rPr>
              <a:t>روش كلاسيك </a:t>
            </a:r>
            <a:r>
              <a:rPr lang="ar-SA" sz="1800" b="1" dirty="0" smtClean="0">
                <a:solidFill>
                  <a:srgbClr val="FF0000"/>
                </a:solidFill>
                <a:cs typeface="Traffic" pitchFamily="2" charset="-78"/>
              </a:rPr>
              <a:t>ثابت</a:t>
            </a:r>
            <a:endParaRPr lang="en-US" sz="2100" b="1" dirty="0">
              <a:solidFill>
                <a:srgbClr val="FF0000"/>
              </a:solidFill>
              <a:cs typeface="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4862513" cy="6858000"/>
          </a:xfrm>
          <a:prstGeom prst="rect">
            <a:avLst/>
          </a:prstGeom>
          <a:noFill/>
          <a:ln w="12700">
            <a:noFill/>
            <a:miter lim="800000"/>
            <a:headEnd type="none" w="sm" len="sm"/>
            <a:tailEnd type="none" w="sm" len="sm"/>
          </a:ln>
          <a:effectLst/>
        </p:spPr>
      </p:pic>
      <p:pic>
        <p:nvPicPr>
          <p:cNvPr id="5" name="Picture 3"/>
          <p:cNvPicPr>
            <a:picLocks noChangeAspect="1" noChangeArrowheads="1"/>
          </p:cNvPicPr>
          <p:nvPr/>
        </p:nvPicPr>
        <p:blipFill>
          <a:blip r:embed="rId4"/>
          <a:srcRect/>
          <a:stretch>
            <a:fillRect/>
          </a:stretch>
        </p:blipFill>
        <p:spPr bwMode="auto">
          <a:xfrm>
            <a:off x="4859338" y="0"/>
            <a:ext cx="4284662"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ppt_x</p:attrName>
                                        </p:attrNameLst>
                                      </p:cBhvr>
                                      <p:tavLst>
                                        <p:tav tm="0">
                                          <p:val>
                                            <p:fltVal val="0.5"/>
                                          </p:val>
                                        </p:tav>
                                        <p:tav tm="100000">
                                          <p:val>
                                            <p:strVal val="#ppt_x"/>
                                          </p:val>
                                        </p:tav>
                                      </p:tavLst>
                                    </p:anim>
                                    <p:anim calcmode="lin" valueType="num">
                                      <p:cBhvr>
                                        <p:cTn id="17"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5" name="Text Box 3"/>
          <p:cNvSpPr txBox="1">
            <a:spLocks noChangeArrowheads="1"/>
          </p:cNvSpPr>
          <p:nvPr/>
        </p:nvSpPr>
        <p:spPr bwMode="auto">
          <a:xfrm>
            <a:off x="827088" y="260350"/>
            <a:ext cx="7526337" cy="396875"/>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100" b="1" dirty="0">
                <a:solidFill>
                  <a:srgbClr val="FF0000"/>
                </a:solidFill>
                <a:cs typeface="Traffic" pitchFamily="2" charset="-78"/>
              </a:rPr>
              <a:t>روش كلاسيك شيلنگي با قرقره كوچك</a:t>
            </a:r>
            <a:r>
              <a:rPr lang="en-US" sz="2100" b="1" dirty="0">
                <a:solidFill>
                  <a:srgbClr val="FF0000"/>
                </a:solidFill>
                <a:cs typeface="Traffic" pitchFamily="2" charset="-78"/>
              </a:rPr>
              <a:t> - </a:t>
            </a:r>
            <a:r>
              <a:rPr lang="ar-SA" sz="2100" b="1" dirty="0">
                <a:solidFill>
                  <a:srgbClr val="FF0000"/>
                </a:solidFill>
                <a:cs typeface="Traffic" pitchFamily="2" charset="-78"/>
              </a:rPr>
              <a:t>شيراز</a:t>
            </a:r>
            <a:endParaRPr lang="en-US" sz="2100" b="1" dirty="0">
              <a:solidFill>
                <a:srgbClr val="FF0000"/>
              </a:solidFill>
              <a:cs typeface="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6" name="TextBox 5"/>
          <p:cNvSpPr txBox="1"/>
          <p:nvPr/>
        </p:nvSpPr>
        <p:spPr>
          <a:xfrm>
            <a:off x="0" y="0"/>
            <a:ext cx="2714644" cy="646331"/>
          </a:xfrm>
          <a:prstGeom prst="rect">
            <a:avLst/>
          </a:prstGeom>
          <a:solidFill>
            <a:schemeClr val="bg1"/>
          </a:solidFill>
        </p:spPr>
        <p:txBody>
          <a:bodyPr wrap="square" rtlCol="0">
            <a:spAutoFit/>
          </a:bodyPr>
          <a:lstStyle/>
          <a:p>
            <a:pPr algn="r" rtl="1"/>
            <a:r>
              <a:rPr lang="fa-IR" sz="3600" dirty="0" smtClean="0">
                <a:solidFill>
                  <a:srgbClr val="FF0000"/>
                </a:solidFill>
                <a:latin typeface="IranNastaliq" pitchFamily="18" charset="0"/>
                <a:cs typeface="IranNastaliq" pitchFamily="18" charset="0"/>
              </a:rPr>
              <a:t>دستگاه آبفشان غلتان</a:t>
            </a:r>
            <a:endParaRPr lang="en-US" sz="3600" dirty="0">
              <a:solidFill>
                <a:srgbClr val="FF0000"/>
              </a:solidFill>
              <a:latin typeface="IranNastaliq" pitchFamily="18" charset="0"/>
              <a:cs typeface="IranNastaliq"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5" name="Text Box 3"/>
          <p:cNvSpPr txBox="1">
            <a:spLocks noChangeArrowheads="1"/>
          </p:cNvSpPr>
          <p:nvPr/>
        </p:nvSpPr>
        <p:spPr bwMode="auto">
          <a:xfrm>
            <a:off x="2736850" y="404813"/>
            <a:ext cx="3638550" cy="396875"/>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100" b="1">
                <a:solidFill>
                  <a:srgbClr val="FF0000"/>
                </a:solidFill>
                <a:cs typeface="Traffic" pitchFamily="2" charset="-78"/>
              </a:rPr>
              <a:t>دستگاه آبفشان</a:t>
            </a:r>
            <a:r>
              <a:rPr lang="en-US" sz="2100" b="1">
                <a:solidFill>
                  <a:srgbClr val="FF0000"/>
                </a:solidFill>
                <a:cs typeface="Traffic" pitchFamily="2" charset="-78"/>
              </a:rPr>
              <a:t> </a:t>
            </a:r>
            <a:r>
              <a:rPr lang="ar-SA" sz="2100" b="1">
                <a:solidFill>
                  <a:srgbClr val="FF0000"/>
                </a:solidFill>
                <a:cs typeface="Traffic" pitchFamily="2" charset="-78"/>
              </a:rPr>
              <a:t>غلطان</a:t>
            </a:r>
            <a:endParaRPr lang="en-US" sz="2100" b="1">
              <a:solidFill>
                <a:srgbClr val="FF0000"/>
              </a:solidFill>
              <a:cs typeface="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9" fill="hold">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5" name="Text Box 3"/>
          <p:cNvSpPr txBox="1">
            <a:spLocks noChangeArrowheads="1"/>
          </p:cNvSpPr>
          <p:nvPr/>
        </p:nvSpPr>
        <p:spPr bwMode="auto">
          <a:xfrm>
            <a:off x="0" y="0"/>
            <a:ext cx="5367337" cy="396875"/>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100" b="1" dirty="0">
                <a:solidFill>
                  <a:srgbClr val="FF0000"/>
                </a:solidFill>
                <a:cs typeface="Traffic" pitchFamily="2" charset="-78"/>
              </a:rPr>
              <a:t>دستگاه آبفشان </a:t>
            </a:r>
            <a:r>
              <a:rPr lang="ar-SA" sz="2100" b="1" dirty="0" smtClean="0">
                <a:solidFill>
                  <a:srgbClr val="FF0000"/>
                </a:solidFill>
                <a:cs typeface="Traffic" pitchFamily="2" charset="-78"/>
              </a:rPr>
              <a:t>قرقره</a:t>
            </a:r>
            <a:endParaRPr lang="en-US" sz="2100" b="1" dirty="0">
              <a:solidFill>
                <a:srgbClr val="FF0000"/>
              </a:solidFill>
              <a:cs typeface="Traffic"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9" fill="hold">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5" name="Text Box 4"/>
          <p:cNvSpPr txBox="1">
            <a:spLocks noChangeArrowheads="1"/>
          </p:cNvSpPr>
          <p:nvPr/>
        </p:nvSpPr>
        <p:spPr bwMode="auto">
          <a:xfrm>
            <a:off x="576263" y="6096000"/>
            <a:ext cx="7958137" cy="396875"/>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100" b="1" dirty="0">
                <a:solidFill>
                  <a:srgbClr val="FF0000"/>
                </a:solidFill>
                <a:cs typeface="Traffic" pitchFamily="2" charset="-78"/>
              </a:rPr>
              <a:t>دستگاه آبفشان قرقره اي - </a:t>
            </a:r>
            <a:r>
              <a:rPr lang="ar-SA" sz="2100" b="1" dirty="0" smtClean="0">
                <a:solidFill>
                  <a:srgbClr val="FF0000"/>
                </a:solidFill>
                <a:cs typeface="Traffic" pitchFamily="2" charset="-78"/>
              </a:rPr>
              <a:t>كرج</a:t>
            </a:r>
            <a:endParaRPr lang="en-US" sz="2100" b="1" dirty="0">
              <a:solidFill>
                <a:srgbClr val="FF0000"/>
              </a:solidFill>
              <a:cs typeface="Traffic" pitchFamily="2" charset="-7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AutoShape 3"/>
          <p:cNvSpPr>
            <a:spLocks noChangeArrowheads="1"/>
          </p:cNvSpPr>
          <p:nvPr/>
        </p:nvSpPr>
        <p:spPr bwMode="auto">
          <a:xfrm>
            <a:off x="6000760" y="1643050"/>
            <a:ext cx="2857520" cy="5214950"/>
          </a:xfrm>
          <a:prstGeom prst="roundRect">
            <a:avLst>
              <a:gd name="adj" fmla="val 16667"/>
            </a:avLst>
          </a:prstGeom>
          <a:noFill/>
          <a:ln w="38100">
            <a:solidFill>
              <a:schemeClr val="tx1"/>
            </a:solidFill>
            <a:round/>
            <a:headEnd/>
            <a:tailEnd/>
          </a:ln>
          <a:effectLst/>
        </p:spPr>
        <p:txBody>
          <a:bodyPr wrap="none" anchor="ctr"/>
          <a:lstStyle/>
          <a:p>
            <a:pPr algn="ctr" eaLnBrk="0" hangingPunct="0"/>
            <a:endParaRPr lang="en-US">
              <a:latin typeface="Verdana" pitchFamily="34" charset="0"/>
            </a:endParaRPr>
          </a:p>
        </p:txBody>
      </p:sp>
      <p:sp>
        <p:nvSpPr>
          <p:cNvPr id="43013" name="AutoShape 5"/>
          <p:cNvSpPr>
            <a:spLocks noChangeArrowheads="1"/>
          </p:cNvSpPr>
          <p:nvPr/>
        </p:nvSpPr>
        <p:spPr bwMode="auto">
          <a:xfrm>
            <a:off x="214282" y="1428736"/>
            <a:ext cx="2786082" cy="5429264"/>
          </a:xfrm>
          <a:prstGeom prst="roundRect">
            <a:avLst>
              <a:gd name="adj" fmla="val 16667"/>
            </a:avLst>
          </a:prstGeom>
          <a:noFill/>
          <a:ln w="38100">
            <a:solidFill>
              <a:schemeClr val="tx1"/>
            </a:solidFill>
            <a:round/>
            <a:headEnd/>
            <a:tailEnd/>
          </a:ln>
          <a:effectLst/>
        </p:spPr>
        <p:txBody>
          <a:bodyPr wrap="none" anchor="ctr"/>
          <a:lstStyle/>
          <a:p>
            <a:pPr algn="ctr" eaLnBrk="0" hangingPunct="0"/>
            <a:endParaRPr lang="en-US">
              <a:latin typeface="Verdana" pitchFamily="34" charset="0"/>
            </a:endParaRPr>
          </a:p>
        </p:txBody>
      </p:sp>
      <p:sp>
        <p:nvSpPr>
          <p:cNvPr id="43014" name="Text Box 6"/>
          <p:cNvSpPr txBox="1">
            <a:spLocks noChangeArrowheads="1"/>
          </p:cNvSpPr>
          <p:nvPr/>
        </p:nvSpPr>
        <p:spPr bwMode="auto">
          <a:xfrm>
            <a:off x="642910" y="1643050"/>
            <a:ext cx="2038350" cy="523220"/>
          </a:xfrm>
          <a:prstGeom prst="rect">
            <a:avLst/>
          </a:prstGeom>
          <a:noFill/>
          <a:ln w="9525">
            <a:noFill/>
            <a:miter lim="800000"/>
            <a:headEnd/>
            <a:tailEnd/>
          </a:ln>
          <a:effectLst/>
        </p:spPr>
        <p:txBody>
          <a:bodyPr>
            <a:spAutoFit/>
          </a:bodyPr>
          <a:lstStyle/>
          <a:p>
            <a:pPr algn="r" rtl="1" eaLnBrk="0" hangingPunct="0"/>
            <a:r>
              <a:rPr lang="fa-IR" sz="2800" b="1" dirty="0" smtClean="0">
                <a:solidFill>
                  <a:srgbClr val="000000"/>
                </a:solidFill>
                <a:latin typeface="IranNastaliq" pitchFamily="18" charset="0"/>
                <a:cs typeface="IranNastaliq" pitchFamily="18" charset="0"/>
              </a:rPr>
              <a:t>سیستم های تحت فشار</a:t>
            </a:r>
            <a:endParaRPr lang="en-US" dirty="0">
              <a:solidFill>
                <a:srgbClr val="000000"/>
              </a:solidFill>
              <a:latin typeface="IranNastaliq" pitchFamily="18" charset="0"/>
              <a:cs typeface="IranNastaliq" pitchFamily="18" charset="0"/>
            </a:endParaRPr>
          </a:p>
        </p:txBody>
      </p:sp>
      <p:sp>
        <p:nvSpPr>
          <p:cNvPr id="43016" name="Freeform 8"/>
          <p:cNvSpPr>
            <a:spLocks/>
          </p:cNvSpPr>
          <p:nvPr/>
        </p:nvSpPr>
        <p:spPr bwMode="gray">
          <a:xfrm>
            <a:off x="2857488" y="1500174"/>
            <a:ext cx="903288"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w="0">
            <a:noFill/>
            <a:prstDash val="solid"/>
            <a:round/>
            <a:headEnd/>
            <a:tailEnd/>
          </a:ln>
        </p:spPr>
        <p:txBody>
          <a:bodyPr/>
          <a:lstStyle/>
          <a:p>
            <a:endParaRPr lang="en-US"/>
          </a:p>
        </p:txBody>
      </p:sp>
      <p:sp>
        <p:nvSpPr>
          <p:cNvPr id="43017" name="AutoShape 9"/>
          <p:cNvSpPr>
            <a:spLocks noChangeAspect="1" noChangeArrowheads="1" noTextEdit="1"/>
          </p:cNvSpPr>
          <p:nvPr/>
        </p:nvSpPr>
        <p:spPr bwMode="gray">
          <a:xfrm flipH="1">
            <a:off x="4868863" y="3176588"/>
            <a:ext cx="909637" cy="1244600"/>
          </a:xfrm>
          <a:prstGeom prst="rect">
            <a:avLst/>
          </a:prstGeom>
          <a:noFill/>
          <a:ln w="9525">
            <a:noFill/>
            <a:miter lim="800000"/>
            <a:headEnd/>
            <a:tailEnd/>
          </a:ln>
        </p:spPr>
        <p:txBody>
          <a:bodyPr/>
          <a:lstStyle/>
          <a:p>
            <a:endParaRPr lang="en-US"/>
          </a:p>
        </p:txBody>
      </p:sp>
      <p:sp>
        <p:nvSpPr>
          <p:cNvPr id="43018" name="Freeform 10"/>
          <p:cNvSpPr>
            <a:spLocks/>
          </p:cNvSpPr>
          <p:nvPr/>
        </p:nvSpPr>
        <p:spPr bwMode="gray">
          <a:xfrm flipH="1">
            <a:off x="5214942" y="1571612"/>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w="0">
            <a:noFill/>
            <a:prstDash val="solid"/>
            <a:round/>
            <a:headEnd/>
            <a:tailEnd/>
          </a:ln>
        </p:spPr>
        <p:txBody>
          <a:bodyPr/>
          <a:lstStyle/>
          <a:p>
            <a:endParaRPr lang="en-US"/>
          </a:p>
        </p:txBody>
      </p:sp>
      <p:grpSp>
        <p:nvGrpSpPr>
          <p:cNvPr id="43019" name="Group 11"/>
          <p:cNvGrpSpPr>
            <a:grpSpLocks/>
          </p:cNvGrpSpPr>
          <p:nvPr/>
        </p:nvGrpSpPr>
        <p:grpSpPr bwMode="auto">
          <a:xfrm>
            <a:off x="3071802" y="285728"/>
            <a:ext cx="2998788" cy="1601788"/>
            <a:chOff x="1997" y="1314"/>
            <a:chExt cx="1889" cy="1009"/>
          </a:xfrm>
        </p:grpSpPr>
        <p:grpSp>
          <p:nvGrpSpPr>
            <p:cNvPr id="43020" name="Group 12"/>
            <p:cNvGrpSpPr>
              <a:grpSpLocks/>
            </p:cNvGrpSpPr>
            <p:nvPr/>
          </p:nvGrpSpPr>
          <p:grpSpPr bwMode="auto">
            <a:xfrm>
              <a:off x="1997" y="1404"/>
              <a:ext cx="1889" cy="919"/>
              <a:chOff x="1973" y="1027"/>
              <a:chExt cx="1926" cy="937"/>
            </a:xfrm>
          </p:grpSpPr>
          <p:sp>
            <p:nvSpPr>
              <p:cNvPr id="43021"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endParaRPr lang="en-US"/>
              </a:p>
            </p:txBody>
          </p:sp>
          <p:sp>
            <p:nvSpPr>
              <p:cNvPr id="43022"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w="9525">
                <a:noFill/>
                <a:round/>
                <a:headEnd/>
                <a:tailEnd/>
              </a:ln>
              <a:effectLst/>
            </p:spPr>
            <p:txBody>
              <a:bodyPr wrap="none" anchor="ctr"/>
              <a:lstStyle/>
              <a:p>
                <a:endParaRPr lang="en-US"/>
              </a:p>
            </p:txBody>
          </p:sp>
        </p:grpSp>
        <p:sp>
          <p:nvSpPr>
            <p:cNvPr id="43023" name="Oval 15"/>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endParaRPr lang="en-US"/>
            </a:p>
          </p:txBody>
        </p:sp>
        <p:sp>
          <p:nvSpPr>
            <p:cNvPr id="43024" name="Oval 16"/>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endParaRPr lang="en-US"/>
            </a:p>
          </p:txBody>
        </p:sp>
        <p:sp>
          <p:nvSpPr>
            <p:cNvPr id="43025" name="Oval 17"/>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w="9525" algn="ctr">
              <a:noFill/>
              <a:round/>
              <a:headEnd/>
              <a:tailEnd/>
            </a:ln>
            <a:effectLst/>
          </p:spPr>
          <p:txBody>
            <a:bodyPr vert="eaVert" wrap="none" anchor="ctr"/>
            <a:lstStyle/>
            <a:p>
              <a:endParaRPr lang="en-US"/>
            </a:p>
          </p:txBody>
        </p:sp>
        <p:sp>
          <p:nvSpPr>
            <p:cNvPr id="43026"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endParaRPr lang="en-US"/>
            </a:p>
          </p:txBody>
        </p:sp>
      </p:grpSp>
      <p:sp>
        <p:nvSpPr>
          <p:cNvPr id="43027" name="Text Box 19"/>
          <p:cNvSpPr txBox="1">
            <a:spLocks noChangeArrowheads="1"/>
          </p:cNvSpPr>
          <p:nvPr/>
        </p:nvSpPr>
        <p:spPr bwMode="auto">
          <a:xfrm>
            <a:off x="3500430" y="642918"/>
            <a:ext cx="1922322" cy="461665"/>
          </a:xfrm>
          <a:prstGeom prst="rect">
            <a:avLst/>
          </a:prstGeom>
          <a:noFill/>
          <a:ln w="9525" algn="ctr">
            <a:noFill/>
            <a:miter lim="800000"/>
            <a:headEnd/>
            <a:tailEnd/>
          </a:ln>
          <a:effectLst/>
        </p:spPr>
        <p:txBody>
          <a:bodyPr wrap="none">
            <a:spAutoFit/>
          </a:bodyPr>
          <a:lstStyle/>
          <a:p>
            <a:pPr algn="ctr" eaLnBrk="0" hangingPunct="0"/>
            <a:r>
              <a:rPr lang="fa-IR" sz="2400" b="1" dirty="0" smtClean="0">
                <a:latin typeface="IranNastaliq" pitchFamily="18" charset="0"/>
                <a:cs typeface="IranNastaliq" pitchFamily="18" charset="0"/>
              </a:rPr>
              <a:t>انواع سیستمهای آبیاری</a:t>
            </a:r>
            <a:endParaRPr lang="en-US" sz="2400" b="1" dirty="0">
              <a:latin typeface="IranNastaliq" pitchFamily="18" charset="0"/>
              <a:cs typeface="IranNastaliq" pitchFamily="18" charset="0"/>
            </a:endParaRPr>
          </a:p>
        </p:txBody>
      </p:sp>
      <p:sp>
        <p:nvSpPr>
          <p:cNvPr id="43028" name="Text Box 20"/>
          <p:cNvSpPr txBox="1">
            <a:spLocks noChangeArrowheads="1"/>
          </p:cNvSpPr>
          <p:nvPr/>
        </p:nvSpPr>
        <p:spPr bwMode="auto">
          <a:xfrm>
            <a:off x="6215074" y="1857364"/>
            <a:ext cx="2038350" cy="523220"/>
          </a:xfrm>
          <a:prstGeom prst="rect">
            <a:avLst/>
          </a:prstGeom>
          <a:noFill/>
          <a:ln w="9525">
            <a:noFill/>
            <a:miter lim="800000"/>
            <a:headEnd/>
            <a:tailEnd/>
          </a:ln>
          <a:effectLst/>
        </p:spPr>
        <p:txBody>
          <a:bodyPr>
            <a:spAutoFit/>
          </a:bodyPr>
          <a:lstStyle/>
          <a:p>
            <a:pPr algn="r" rtl="1" eaLnBrk="0" hangingPunct="0"/>
            <a:r>
              <a:rPr lang="fa-IR" sz="2800" b="1" dirty="0" smtClean="0">
                <a:solidFill>
                  <a:srgbClr val="000000"/>
                </a:solidFill>
                <a:latin typeface="IranNastaliq" pitchFamily="18" charset="0"/>
                <a:cs typeface="IranNastaliq" pitchFamily="18" charset="0"/>
              </a:rPr>
              <a:t>سیستم های ثقلی</a:t>
            </a:r>
            <a:endParaRPr lang="en-US" dirty="0">
              <a:solidFill>
                <a:srgbClr val="000000"/>
              </a:solidFill>
              <a:latin typeface="IranNastaliq" pitchFamily="18" charset="0"/>
              <a:cs typeface="IranNastaliq" pitchFamily="18" charset="0"/>
            </a:endParaRPr>
          </a:p>
        </p:txBody>
      </p:sp>
      <p:sp>
        <p:nvSpPr>
          <p:cNvPr id="20" name="Down Arrow 19"/>
          <p:cNvSpPr/>
          <p:nvPr/>
        </p:nvSpPr>
        <p:spPr>
          <a:xfrm>
            <a:off x="1428728" y="2143116"/>
            <a:ext cx="500066"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85720" y="2928934"/>
            <a:ext cx="2643206" cy="1200329"/>
          </a:xfrm>
          <a:prstGeom prst="rect">
            <a:avLst/>
          </a:prstGeom>
          <a:noFill/>
        </p:spPr>
        <p:txBody>
          <a:bodyPr wrap="square" rtlCol="0">
            <a:spAutoFit/>
          </a:bodyPr>
          <a:lstStyle/>
          <a:p>
            <a:pPr algn="r" rtl="1">
              <a:buFont typeface="Wingdings" pitchFamily="2" charset="2"/>
              <a:buChar char="q"/>
            </a:pPr>
            <a:r>
              <a:rPr lang="fa-IR" sz="2800" dirty="0" smtClean="0">
                <a:solidFill>
                  <a:schemeClr val="tx2"/>
                </a:solidFill>
                <a:latin typeface="IranNastaliq" pitchFamily="18" charset="0"/>
                <a:cs typeface="IranNastaliq" pitchFamily="18" charset="0"/>
              </a:rPr>
              <a:t>آبیاری بارانی</a:t>
            </a:r>
            <a:endParaRPr lang="en-US" sz="2800" dirty="0" smtClean="0">
              <a:solidFill>
                <a:schemeClr val="tx2"/>
              </a:solidFill>
              <a:latin typeface="IranNastaliq" pitchFamily="18" charset="0"/>
              <a:cs typeface="IranNastaliq" pitchFamily="18" charset="0"/>
            </a:endParaRPr>
          </a:p>
          <a:p>
            <a:pPr algn="r" rtl="1">
              <a:buFont typeface="Wingdings" pitchFamily="2" charset="2"/>
              <a:buChar char="q"/>
            </a:pPr>
            <a:endParaRPr lang="en-US" sz="2800" dirty="0" smtClean="0">
              <a:solidFill>
                <a:schemeClr val="tx2"/>
              </a:solidFill>
              <a:latin typeface="IranNastaliq" pitchFamily="18" charset="0"/>
              <a:cs typeface="IranNastaliq" pitchFamily="18" charset="0"/>
            </a:endParaRPr>
          </a:p>
          <a:p>
            <a:pPr algn="r" rtl="1"/>
            <a:r>
              <a:rPr lang="en-US" sz="1600" dirty="0" smtClean="0">
                <a:latin typeface="IranNastaliq" pitchFamily="18" charset="0"/>
                <a:cs typeface="IranNastaliq" pitchFamily="18" charset="0"/>
              </a:rPr>
              <a:t>Sprinkle  Irrigation</a:t>
            </a:r>
            <a:endParaRPr lang="en-US" sz="1600" dirty="0">
              <a:latin typeface="IranNastaliq" pitchFamily="18" charset="0"/>
              <a:cs typeface="IranNastaliq" pitchFamily="18" charset="0"/>
            </a:endParaRPr>
          </a:p>
        </p:txBody>
      </p:sp>
      <p:sp>
        <p:nvSpPr>
          <p:cNvPr id="22" name="TextBox 21"/>
          <p:cNvSpPr txBox="1"/>
          <p:nvPr/>
        </p:nvSpPr>
        <p:spPr>
          <a:xfrm>
            <a:off x="285720" y="4429132"/>
            <a:ext cx="2643206" cy="1231106"/>
          </a:xfrm>
          <a:prstGeom prst="rect">
            <a:avLst/>
          </a:prstGeom>
          <a:noFill/>
        </p:spPr>
        <p:txBody>
          <a:bodyPr wrap="square" rtlCol="0">
            <a:spAutoFit/>
          </a:bodyPr>
          <a:lstStyle/>
          <a:p>
            <a:pPr algn="r" rtl="1">
              <a:buFont typeface="Wingdings" pitchFamily="2" charset="2"/>
              <a:buChar char="q"/>
            </a:pPr>
            <a:r>
              <a:rPr lang="fa-IR" sz="2800" dirty="0" smtClean="0">
                <a:solidFill>
                  <a:schemeClr val="tx2"/>
                </a:solidFill>
                <a:latin typeface="IranNastaliq" pitchFamily="18" charset="0"/>
                <a:cs typeface="IranNastaliq" pitchFamily="18" charset="0"/>
              </a:rPr>
              <a:t>آبیاری قطره ای</a:t>
            </a:r>
            <a:endParaRPr lang="en-US" sz="2800" dirty="0" smtClean="0">
              <a:solidFill>
                <a:schemeClr val="tx2"/>
              </a:solidFill>
              <a:latin typeface="IranNastaliq" pitchFamily="18" charset="0"/>
              <a:cs typeface="IranNastaliq" pitchFamily="18" charset="0"/>
            </a:endParaRPr>
          </a:p>
          <a:p>
            <a:pPr algn="r" rtl="1">
              <a:buFont typeface="Wingdings" pitchFamily="2" charset="2"/>
              <a:buChar char="q"/>
            </a:pPr>
            <a:endParaRPr lang="en-US" sz="2800" dirty="0" smtClean="0">
              <a:solidFill>
                <a:schemeClr val="tx2"/>
              </a:solidFill>
              <a:latin typeface="IranNastaliq" pitchFamily="18" charset="0"/>
              <a:cs typeface="IranNastaliq" pitchFamily="18" charset="0"/>
            </a:endParaRPr>
          </a:p>
          <a:p>
            <a:pPr algn="r" rtl="1"/>
            <a:r>
              <a:rPr lang="en-US" dirty="0" smtClean="0">
                <a:latin typeface="IranNastaliq" pitchFamily="18" charset="0"/>
                <a:cs typeface="IranNastaliq" pitchFamily="18" charset="0"/>
              </a:rPr>
              <a:t>Trickle  Irrigation</a:t>
            </a:r>
          </a:p>
        </p:txBody>
      </p:sp>
      <p:sp>
        <p:nvSpPr>
          <p:cNvPr id="23" name="TextBox 22"/>
          <p:cNvSpPr txBox="1"/>
          <p:nvPr/>
        </p:nvSpPr>
        <p:spPr>
          <a:xfrm>
            <a:off x="6072198" y="4643446"/>
            <a:ext cx="2786082" cy="1231106"/>
          </a:xfrm>
          <a:prstGeom prst="rect">
            <a:avLst/>
          </a:prstGeom>
          <a:noFill/>
        </p:spPr>
        <p:txBody>
          <a:bodyPr wrap="square" rtlCol="0">
            <a:spAutoFit/>
          </a:bodyPr>
          <a:lstStyle/>
          <a:p>
            <a:pPr algn="r" rtl="1">
              <a:buFont typeface="Wingdings" pitchFamily="2" charset="2"/>
              <a:buChar char="q"/>
            </a:pPr>
            <a:r>
              <a:rPr lang="fa-IR" sz="2800" dirty="0" smtClean="0">
                <a:solidFill>
                  <a:schemeClr val="tx2"/>
                </a:solidFill>
                <a:latin typeface="IranNastaliq" pitchFamily="18" charset="0"/>
                <a:cs typeface="IranNastaliq" pitchFamily="18" charset="0"/>
              </a:rPr>
              <a:t>آبیاری  جوی و پشته ای (فارو)</a:t>
            </a:r>
            <a:endParaRPr lang="en-US" sz="2800" dirty="0" smtClean="0">
              <a:solidFill>
                <a:schemeClr val="tx2"/>
              </a:solidFill>
              <a:latin typeface="IranNastaliq" pitchFamily="18" charset="0"/>
              <a:cs typeface="IranNastaliq" pitchFamily="18" charset="0"/>
            </a:endParaRPr>
          </a:p>
          <a:p>
            <a:pPr algn="r"/>
            <a:r>
              <a:rPr lang="en-US" dirty="0" smtClean="0">
                <a:latin typeface="IranNastaliq" pitchFamily="18" charset="0"/>
                <a:cs typeface="IranNastaliq" pitchFamily="18" charset="0"/>
              </a:rPr>
              <a:t>Furrow  Irrigation</a:t>
            </a:r>
            <a:endParaRPr lang="en-US" dirty="0">
              <a:latin typeface="IranNastaliq" pitchFamily="18" charset="0"/>
              <a:cs typeface="IranNastaliq" pitchFamily="18" charset="0"/>
            </a:endParaRPr>
          </a:p>
        </p:txBody>
      </p:sp>
      <p:sp>
        <p:nvSpPr>
          <p:cNvPr id="24" name="TextBox 23"/>
          <p:cNvSpPr txBox="1"/>
          <p:nvPr/>
        </p:nvSpPr>
        <p:spPr>
          <a:xfrm>
            <a:off x="6000760" y="3643314"/>
            <a:ext cx="2786082" cy="800219"/>
          </a:xfrm>
          <a:prstGeom prst="rect">
            <a:avLst/>
          </a:prstGeom>
          <a:noFill/>
        </p:spPr>
        <p:txBody>
          <a:bodyPr wrap="square" rtlCol="0">
            <a:spAutoFit/>
          </a:bodyPr>
          <a:lstStyle/>
          <a:p>
            <a:pPr algn="r" rtl="1">
              <a:buFont typeface="Wingdings" pitchFamily="2" charset="2"/>
              <a:buChar char="q"/>
            </a:pPr>
            <a:r>
              <a:rPr lang="fa-IR" sz="2800" dirty="0" smtClean="0">
                <a:solidFill>
                  <a:schemeClr val="tx2"/>
                </a:solidFill>
                <a:latin typeface="IranNastaliq" pitchFamily="18" charset="0"/>
                <a:cs typeface="IranNastaliq" pitchFamily="18" charset="0"/>
              </a:rPr>
              <a:t>آبیاری نواری</a:t>
            </a:r>
            <a:endParaRPr lang="en-US" sz="2800" dirty="0" smtClean="0">
              <a:solidFill>
                <a:schemeClr val="tx2"/>
              </a:solidFill>
              <a:latin typeface="IranNastaliq" pitchFamily="18" charset="0"/>
              <a:cs typeface="IranNastaliq" pitchFamily="18" charset="0"/>
            </a:endParaRPr>
          </a:p>
          <a:p>
            <a:pPr algn="r" rtl="1"/>
            <a:r>
              <a:rPr lang="en-US" dirty="0" smtClean="0">
                <a:latin typeface="IranNastaliq" pitchFamily="18" charset="0"/>
                <a:cs typeface="IranNastaliq" pitchFamily="18" charset="0"/>
              </a:rPr>
              <a:t>Border       Irrigation</a:t>
            </a:r>
          </a:p>
        </p:txBody>
      </p:sp>
      <p:sp>
        <p:nvSpPr>
          <p:cNvPr id="25" name="TextBox 24"/>
          <p:cNvSpPr txBox="1"/>
          <p:nvPr/>
        </p:nvSpPr>
        <p:spPr>
          <a:xfrm>
            <a:off x="5929322" y="2643182"/>
            <a:ext cx="2786082" cy="800219"/>
          </a:xfrm>
          <a:prstGeom prst="rect">
            <a:avLst/>
          </a:prstGeom>
          <a:noFill/>
        </p:spPr>
        <p:txBody>
          <a:bodyPr wrap="square" rtlCol="0">
            <a:spAutoFit/>
          </a:bodyPr>
          <a:lstStyle/>
          <a:p>
            <a:pPr algn="r" rtl="1">
              <a:buFont typeface="Wingdings" pitchFamily="2" charset="2"/>
              <a:buChar char="q"/>
            </a:pPr>
            <a:r>
              <a:rPr lang="fa-IR" sz="2800" dirty="0" smtClean="0">
                <a:solidFill>
                  <a:schemeClr val="tx2"/>
                </a:solidFill>
                <a:latin typeface="IranNastaliq" pitchFamily="18" charset="0"/>
                <a:cs typeface="IranNastaliq" pitchFamily="18" charset="0"/>
              </a:rPr>
              <a:t>آبیاری کرتی</a:t>
            </a:r>
            <a:endParaRPr lang="en-US" sz="2800" dirty="0" smtClean="0">
              <a:solidFill>
                <a:schemeClr val="tx2"/>
              </a:solidFill>
              <a:latin typeface="IranNastaliq" pitchFamily="18" charset="0"/>
              <a:cs typeface="IranNastaliq" pitchFamily="18" charset="0"/>
            </a:endParaRPr>
          </a:p>
          <a:p>
            <a:pPr algn="r" rtl="1"/>
            <a:r>
              <a:rPr lang="en-US" dirty="0" smtClean="0">
                <a:latin typeface="IranNastaliq" pitchFamily="18" charset="0"/>
                <a:cs typeface="IranNastaliq" pitchFamily="18" charset="0"/>
              </a:rPr>
              <a:t>Basin   Irrigation</a:t>
            </a:r>
            <a:endParaRPr lang="en-US" dirty="0">
              <a:latin typeface="IranNastaliq" pitchFamily="18" charset="0"/>
              <a:cs typeface="IranNastaliq"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63" y="928670"/>
            <a:ext cx="8644029" cy="5014930"/>
            <a:chOff x="-18" y="1260"/>
            <a:chExt cx="5106" cy="2484"/>
          </a:xfrm>
        </p:grpSpPr>
        <p:sp>
          <p:nvSpPr>
            <p:cNvPr id="64516" name="Freeform 4"/>
            <p:cNvSpPr>
              <a:spLocks noEditPoints="1"/>
            </p:cNvSpPr>
            <p:nvPr/>
          </p:nvSpPr>
          <p:spPr bwMode="gray">
            <a:xfrm rot="-1358056">
              <a:off x="877" y="1765"/>
              <a:ext cx="3839" cy="1527"/>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w="0">
              <a:noFill/>
              <a:prstDash val="solid"/>
              <a:round/>
              <a:headEnd/>
              <a:tailEnd/>
            </a:ln>
          </p:spPr>
          <p:txBody>
            <a:bodyPr/>
            <a:lstStyle/>
            <a:p>
              <a:endParaRPr lang="en-US"/>
            </a:p>
          </p:txBody>
        </p:sp>
        <p:sp>
          <p:nvSpPr>
            <p:cNvPr id="64517" name="Oval 5"/>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18" name="Oval 6"/>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19" name="Oval 7"/>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0" name="Oval 8"/>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1" name="Oval 9"/>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en-US"/>
            </a:p>
          </p:txBody>
        </p:sp>
        <p:sp>
          <p:nvSpPr>
            <p:cNvPr id="64522" name="Oval 10"/>
            <p:cNvSpPr>
              <a:spLocks noChangeArrowheads="1"/>
            </p:cNvSpPr>
            <p:nvPr/>
          </p:nvSpPr>
          <p:spPr bwMode="gray">
            <a:xfrm>
              <a:off x="2303" y="1296"/>
              <a:ext cx="824"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3" name="Oval 11"/>
            <p:cNvSpPr>
              <a:spLocks noChangeArrowheads="1"/>
            </p:cNvSpPr>
            <p:nvPr/>
          </p:nvSpPr>
          <p:spPr bwMode="gray">
            <a:xfrm>
              <a:off x="868" y="2126"/>
              <a:ext cx="850"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4" name="Oval 12"/>
            <p:cNvSpPr>
              <a:spLocks noChangeArrowheads="1"/>
            </p:cNvSpPr>
            <p:nvPr/>
          </p:nvSpPr>
          <p:spPr bwMode="gray">
            <a:xfrm>
              <a:off x="1332" y="3050"/>
              <a:ext cx="880"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p:spPr>
          <p:txBody>
            <a:bodyPr wrap="none" anchor="ctr"/>
            <a:lstStyle/>
            <a:p>
              <a:pPr algn="ctr"/>
              <a:endParaRPr lang="en-US"/>
            </a:p>
          </p:txBody>
        </p:sp>
        <p:sp>
          <p:nvSpPr>
            <p:cNvPr id="64525" name="Oval 13"/>
            <p:cNvSpPr>
              <a:spLocks noChangeArrowheads="1"/>
            </p:cNvSpPr>
            <p:nvPr/>
          </p:nvSpPr>
          <p:spPr bwMode="gray">
            <a:xfrm>
              <a:off x="2725" y="2958"/>
              <a:ext cx="858" cy="694"/>
            </a:xfrm>
            <a:prstGeom prst="ellipse">
              <a:avLst/>
            </a:prstGeom>
            <a:gradFill rotWithShape="1">
              <a:gsLst>
                <a:gs pos="0">
                  <a:srgbClr val="692AA2"/>
                </a:gs>
                <a:gs pos="100000">
                  <a:srgbClr val="692AA2">
                    <a:gamma/>
                    <a:shade val="35686"/>
                    <a:invGamma/>
                  </a:srgbClr>
                </a:gs>
              </a:gsLst>
              <a:path path="shape">
                <a:fillToRect l="50000" t="50000" r="50000" b="50000"/>
              </a:path>
            </a:gradFill>
            <a:ln w="9525">
              <a:noFill/>
              <a:round/>
              <a:headEnd/>
              <a:tailEnd/>
            </a:ln>
            <a:effectLst/>
          </p:spPr>
          <p:txBody>
            <a:bodyPr wrap="none" anchor="ctr"/>
            <a:lstStyle/>
            <a:p>
              <a:pPr algn="ctr"/>
              <a:endParaRPr lang="en-US"/>
            </a:p>
          </p:txBody>
        </p:sp>
        <p:sp>
          <p:nvSpPr>
            <p:cNvPr id="64526" name="Oval 14"/>
            <p:cNvSpPr>
              <a:spLocks noChangeArrowheads="1"/>
            </p:cNvSpPr>
            <p:nvPr/>
          </p:nvSpPr>
          <p:spPr bwMode="gray">
            <a:xfrm>
              <a:off x="3906" y="1420"/>
              <a:ext cx="846"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p:spPr>
          <p:txBody>
            <a:bodyPr wrap="none" anchor="ctr"/>
            <a:lstStyle/>
            <a:p>
              <a:pPr algn="ctr"/>
              <a:endParaRPr lang="en-US" b="1"/>
            </a:p>
          </p:txBody>
        </p:sp>
        <p:sp>
          <p:nvSpPr>
            <p:cNvPr id="64527" name="Text Box 15"/>
            <p:cNvSpPr txBox="1">
              <a:spLocks noChangeArrowheads="1"/>
            </p:cNvSpPr>
            <p:nvPr/>
          </p:nvSpPr>
          <p:spPr bwMode="gray">
            <a:xfrm>
              <a:off x="826" y="2322"/>
              <a:ext cx="1097" cy="229"/>
            </a:xfrm>
            <a:prstGeom prst="rect">
              <a:avLst/>
            </a:prstGeom>
            <a:noFill/>
            <a:ln w="9525">
              <a:noFill/>
              <a:miter lim="800000"/>
              <a:headEnd/>
              <a:tailEnd/>
            </a:ln>
            <a:effectLst/>
          </p:spPr>
          <p:txBody>
            <a:bodyPr wrap="square">
              <a:spAutoFit/>
            </a:bodyPr>
            <a:lstStyle/>
            <a:p>
              <a:pPr algn="l" rtl="1" eaLnBrk="0" hangingPunct="0"/>
              <a:r>
                <a:rPr lang="fa-IR" sz="2400" b="1" dirty="0" smtClean="0">
                  <a:solidFill>
                    <a:srgbClr val="FFFF00"/>
                  </a:solidFill>
                  <a:latin typeface="IranNastaliq" pitchFamily="18" charset="0"/>
                  <a:cs typeface="IranNastaliq" pitchFamily="18" charset="0"/>
                </a:rPr>
                <a:t>وضعیت اقتصادی</a:t>
              </a:r>
              <a:endParaRPr lang="en-US" sz="2400" b="1" dirty="0">
                <a:solidFill>
                  <a:srgbClr val="FFFF00"/>
                </a:solidFill>
                <a:latin typeface="IranNastaliq" pitchFamily="18" charset="0"/>
                <a:cs typeface="IranNastaliq" pitchFamily="18" charset="0"/>
              </a:endParaRPr>
            </a:p>
          </p:txBody>
        </p:sp>
        <p:sp>
          <p:nvSpPr>
            <p:cNvPr id="64528" name="Text Box 16"/>
            <p:cNvSpPr txBox="1">
              <a:spLocks noChangeArrowheads="1"/>
            </p:cNvSpPr>
            <p:nvPr/>
          </p:nvSpPr>
          <p:spPr bwMode="gray">
            <a:xfrm>
              <a:off x="2387" y="1545"/>
              <a:ext cx="663" cy="259"/>
            </a:xfrm>
            <a:prstGeom prst="rect">
              <a:avLst/>
            </a:prstGeom>
            <a:noFill/>
            <a:ln w="9525">
              <a:noFill/>
              <a:miter lim="800000"/>
              <a:headEnd/>
              <a:tailEnd/>
            </a:ln>
            <a:effectLst/>
          </p:spPr>
          <p:txBody>
            <a:bodyPr wrap="square">
              <a:spAutoFit/>
            </a:bodyPr>
            <a:lstStyle/>
            <a:p>
              <a:pPr algn="ctr" rtl="1" eaLnBrk="0" hangingPunct="0"/>
              <a:r>
                <a:rPr lang="fa-IR" sz="2800" b="1" dirty="0" smtClean="0">
                  <a:solidFill>
                    <a:srgbClr val="FFFF00"/>
                  </a:solidFill>
                  <a:latin typeface="IranNastaliq" pitchFamily="18" charset="0"/>
                  <a:cs typeface="IranNastaliq" pitchFamily="18" charset="0"/>
                </a:rPr>
                <a:t>نوع خاک</a:t>
              </a:r>
              <a:endParaRPr lang="en-US" sz="2800" b="1" dirty="0">
                <a:solidFill>
                  <a:srgbClr val="FFFF00"/>
                </a:solidFill>
                <a:latin typeface="IranNastaliq" pitchFamily="18" charset="0"/>
                <a:cs typeface="IranNastaliq" pitchFamily="18" charset="0"/>
              </a:endParaRPr>
            </a:p>
          </p:txBody>
        </p:sp>
        <p:sp>
          <p:nvSpPr>
            <p:cNvPr id="64529" name="Text Box 17"/>
            <p:cNvSpPr txBox="1">
              <a:spLocks noChangeArrowheads="1"/>
            </p:cNvSpPr>
            <p:nvPr/>
          </p:nvSpPr>
          <p:spPr bwMode="gray">
            <a:xfrm>
              <a:off x="3991" y="1614"/>
              <a:ext cx="703" cy="290"/>
            </a:xfrm>
            <a:prstGeom prst="rect">
              <a:avLst/>
            </a:prstGeom>
            <a:noFill/>
            <a:ln w="9525">
              <a:noFill/>
              <a:miter lim="800000"/>
              <a:headEnd/>
              <a:tailEnd/>
            </a:ln>
            <a:effectLst/>
          </p:spPr>
          <p:txBody>
            <a:bodyPr wrap="square">
              <a:spAutoFit/>
            </a:bodyPr>
            <a:lstStyle/>
            <a:p>
              <a:pPr algn="ctr" rtl="1" eaLnBrk="0" hangingPunct="0"/>
              <a:r>
                <a:rPr lang="fa-IR" sz="3200" b="1" dirty="0" smtClean="0">
                  <a:solidFill>
                    <a:srgbClr val="FFFF00"/>
                  </a:solidFill>
                  <a:latin typeface="IranNastaliq" pitchFamily="18" charset="0"/>
                  <a:cs typeface="IranNastaliq" pitchFamily="18" charset="0"/>
                </a:rPr>
                <a:t>توپوگرافی</a:t>
              </a:r>
              <a:endParaRPr lang="en-US" sz="3200" b="1" dirty="0">
                <a:solidFill>
                  <a:srgbClr val="FFFF00"/>
                </a:solidFill>
                <a:latin typeface="IranNastaliq" pitchFamily="18" charset="0"/>
                <a:cs typeface="IranNastaliq" pitchFamily="18" charset="0"/>
              </a:endParaRPr>
            </a:p>
          </p:txBody>
        </p:sp>
        <p:sp>
          <p:nvSpPr>
            <p:cNvPr id="64530" name="Text Box 18"/>
            <p:cNvSpPr txBox="1">
              <a:spLocks noChangeArrowheads="1"/>
            </p:cNvSpPr>
            <p:nvPr/>
          </p:nvSpPr>
          <p:spPr bwMode="gray">
            <a:xfrm>
              <a:off x="2809" y="3171"/>
              <a:ext cx="771" cy="259"/>
            </a:xfrm>
            <a:prstGeom prst="rect">
              <a:avLst/>
            </a:prstGeom>
            <a:noFill/>
            <a:ln w="9525">
              <a:noFill/>
              <a:miter lim="800000"/>
              <a:headEnd/>
              <a:tailEnd/>
            </a:ln>
            <a:effectLst/>
          </p:spPr>
          <p:txBody>
            <a:bodyPr wrap="none">
              <a:spAutoFit/>
            </a:bodyPr>
            <a:lstStyle/>
            <a:p>
              <a:pPr eaLnBrk="0" hangingPunct="0"/>
              <a:r>
                <a:rPr lang="fa-IR" sz="2800" b="1" dirty="0" smtClean="0">
                  <a:solidFill>
                    <a:srgbClr val="FFFF00"/>
                  </a:solidFill>
                  <a:latin typeface="IranNastaliq" pitchFamily="18" charset="0"/>
                  <a:cs typeface="IranNastaliq" pitchFamily="18" charset="0"/>
                </a:rPr>
                <a:t>نیروی انسانی</a:t>
              </a:r>
              <a:endParaRPr lang="en-US" sz="2800" b="1" dirty="0">
                <a:solidFill>
                  <a:srgbClr val="FFFF00"/>
                </a:solidFill>
                <a:latin typeface="IranNastaliq" pitchFamily="18" charset="0"/>
                <a:cs typeface="IranNastaliq" pitchFamily="18" charset="0"/>
              </a:endParaRPr>
            </a:p>
          </p:txBody>
        </p:sp>
        <p:sp>
          <p:nvSpPr>
            <p:cNvPr id="64531" name="Text Box 19"/>
            <p:cNvSpPr txBox="1">
              <a:spLocks noChangeArrowheads="1"/>
            </p:cNvSpPr>
            <p:nvPr/>
          </p:nvSpPr>
          <p:spPr bwMode="gray">
            <a:xfrm>
              <a:off x="1543" y="3242"/>
              <a:ext cx="487" cy="259"/>
            </a:xfrm>
            <a:prstGeom prst="rect">
              <a:avLst/>
            </a:prstGeom>
            <a:noFill/>
            <a:ln w="9525">
              <a:noFill/>
              <a:miter lim="800000"/>
              <a:headEnd/>
              <a:tailEnd/>
            </a:ln>
            <a:effectLst/>
          </p:spPr>
          <p:txBody>
            <a:bodyPr wrap="none">
              <a:spAutoFit/>
            </a:bodyPr>
            <a:lstStyle/>
            <a:p>
              <a:pPr eaLnBrk="0" hangingPunct="0"/>
              <a:r>
                <a:rPr lang="fa-IR" sz="2800" b="1" dirty="0" smtClean="0">
                  <a:solidFill>
                    <a:srgbClr val="FFFF00"/>
                  </a:solidFill>
                  <a:latin typeface="IranNastaliq" pitchFamily="18" charset="0"/>
                  <a:cs typeface="IranNastaliq" pitchFamily="18" charset="0"/>
                </a:rPr>
                <a:t>نوع گیاه</a:t>
              </a:r>
              <a:endParaRPr lang="en-US" sz="2800" b="1" dirty="0">
                <a:solidFill>
                  <a:srgbClr val="FFFF00"/>
                </a:solidFill>
                <a:latin typeface="IranNastaliq" pitchFamily="18" charset="0"/>
                <a:cs typeface="IranNastaliq" pitchFamily="18" charset="0"/>
              </a:endParaRPr>
            </a:p>
          </p:txBody>
        </p:sp>
        <p:sp>
          <p:nvSpPr>
            <p:cNvPr id="64532" name="Text Box 20"/>
            <p:cNvSpPr txBox="1">
              <a:spLocks noChangeArrowheads="1"/>
            </p:cNvSpPr>
            <p:nvPr/>
          </p:nvSpPr>
          <p:spPr bwMode="gray">
            <a:xfrm>
              <a:off x="1935" y="2340"/>
              <a:ext cx="1800" cy="229"/>
            </a:xfrm>
            <a:prstGeom prst="rect">
              <a:avLst/>
            </a:prstGeom>
            <a:noFill/>
            <a:ln w="9525">
              <a:noFill/>
              <a:miter lim="800000"/>
              <a:headEnd/>
              <a:tailEnd/>
            </a:ln>
            <a:effectLst/>
          </p:spPr>
          <p:txBody>
            <a:bodyPr wrap="square">
              <a:spAutoFit/>
            </a:bodyPr>
            <a:lstStyle/>
            <a:p>
              <a:pPr algn="r" rtl="1"/>
              <a:r>
                <a:rPr lang="fa-IR" sz="2400" b="1" dirty="0" smtClean="0">
                  <a:solidFill>
                    <a:srgbClr val="FF0000"/>
                  </a:solidFill>
                  <a:latin typeface="IranNastaliq" pitchFamily="18" charset="0"/>
                  <a:cs typeface="IranNastaliq" pitchFamily="18" charset="0"/>
                </a:rPr>
                <a:t>عوامل موثر در انتخاب نوع سیستم آبیاری </a:t>
              </a:r>
              <a:endParaRPr lang="en-US" sz="2400" dirty="0">
                <a:solidFill>
                  <a:srgbClr val="FF0000"/>
                </a:solidFill>
                <a:latin typeface="IranNastaliq" pitchFamily="18" charset="0"/>
                <a:cs typeface="IranNastaliq" pitchFamily="18" charset="0"/>
              </a:endParaRPr>
            </a:p>
          </p:txBody>
        </p:sp>
        <p:sp>
          <p:nvSpPr>
            <p:cNvPr id="64533" name="Line 21"/>
            <p:cNvSpPr>
              <a:spLocks noChangeShapeType="1"/>
            </p:cNvSpPr>
            <p:nvPr/>
          </p:nvSpPr>
          <p:spPr bwMode="gray">
            <a:xfrm>
              <a:off x="1639" y="1545"/>
              <a:ext cx="1025" cy="788"/>
            </a:xfrm>
            <a:prstGeom prst="line">
              <a:avLst/>
            </a:prstGeom>
            <a:noFill/>
            <a:ln w="9525">
              <a:solidFill>
                <a:schemeClr val="tx1"/>
              </a:solidFill>
              <a:round/>
              <a:headEnd/>
              <a:tailEnd type="triangle" w="med" len="med"/>
            </a:ln>
            <a:effectLst/>
          </p:spPr>
          <p:txBody>
            <a:bodyPr wrap="none" anchor="ctr"/>
            <a:lstStyle/>
            <a:p>
              <a:endParaRPr lang="en-US"/>
            </a:p>
          </p:txBody>
        </p:sp>
        <p:cxnSp>
          <p:nvCxnSpPr>
            <p:cNvPr id="64534" name="AutoShape 22"/>
            <p:cNvCxnSpPr>
              <a:cxnSpLocks noChangeShapeType="1"/>
            </p:cNvCxnSpPr>
            <p:nvPr/>
          </p:nvCxnSpPr>
          <p:spPr bwMode="gray">
            <a:xfrm flipH="1">
              <a:off x="559" y="1545"/>
              <a:ext cx="1087" cy="0"/>
            </a:xfrm>
            <a:prstGeom prst="straightConnector1">
              <a:avLst/>
            </a:prstGeom>
            <a:noFill/>
            <a:ln w="9525">
              <a:solidFill>
                <a:schemeClr val="tx1"/>
              </a:solidFill>
              <a:round/>
              <a:headEnd/>
              <a:tailEnd/>
            </a:ln>
            <a:effectLst/>
          </p:spPr>
        </p:cxnSp>
        <p:sp>
          <p:nvSpPr>
            <p:cNvPr id="64535" name="Text Box 23"/>
            <p:cNvSpPr txBox="1">
              <a:spLocks noChangeArrowheads="1"/>
            </p:cNvSpPr>
            <p:nvPr/>
          </p:nvSpPr>
          <p:spPr bwMode="gray">
            <a:xfrm>
              <a:off x="-18" y="1260"/>
              <a:ext cx="2025" cy="320"/>
            </a:xfrm>
            <a:prstGeom prst="rect">
              <a:avLst/>
            </a:prstGeom>
            <a:noFill/>
            <a:ln w="9525">
              <a:noFill/>
              <a:miter lim="800000"/>
              <a:headEnd/>
              <a:tailEnd/>
            </a:ln>
            <a:effectLst/>
          </p:spPr>
          <p:txBody>
            <a:bodyPr wrap="square">
              <a:spAutoFit/>
            </a:bodyPr>
            <a:lstStyle/>
            <a:p>
              <a:pPr algn="r" rtl="1" eaLnBrk="0" hangingPunct="0"/>
              <a:r>
                <a:rPr lang="fa-IR" sz="3600" b="1" dirty="0" smtClean="0">
                  <a:latin typeface="IranNastaliq" pitchFamily="18" charset="0"/>
                  <a:cs typeface="IranNastaliq" pitchFamily="18" charset="0"/>
                </a:rPr>
                <a:t>انتخاب سیستم آبیاری بارانی</a:t>
              </a:r>
              <a:endParaRPr lang="en-US" sz="3600" b="1" dirty="0">
                <a:latin typeface="IranNastaliq" pitchFamily="18" charset="0"/>
                <a:cs typeface="IranNastaliq" pitchFamily="18" charset="0"/>
              </a:endParaRPr>
            </a:p>
          </p:txBody>
        </p:sp>
      </p:grpSp>
      <p:sp>
        <p:nvSpPr>
          <p:cNvPr id="23" name="Oval 13"/>
          <p:cNvSpPr>
            <a:spLocks noChangeArrowheads="1"/>
          </p:cNvSpPr>
          <p:nvPr/>
        </p:nvSpPr>
        <p:spPr bwMode="gray">
          <a:xfrm>
            <a:off x="6215074" y="3143248"/>
            <a:ext cx="1452522" cy="1401112"/>
          </a:xfrm>
          <a:prstGeom prst="ellipse">
            <a:avLst/>
          </a:prstGeom>
          <a:gradFill rotWithShape="1">
            <a:gsLst>
              <a:gs pos="0">
                <a:srgbClr val="692AA2"/>
              </a:gs>
              <a:gs pos="100000">
                <a:srgbClr val="692AA2">
                  <a:gamma/>
                  <a:shade val="35686"/>
                  <a:invGamma/>
                </a:srgbClr>
              </a:gs>
            </a:gsLst>
            <a:path path="shape">
              <a:fillToRect l="50000" t="50000" r="50000" b="50000"/>
            </a:path>
          </a:gradFill>
          <a:ln w="9525">
            <a:noFill/>
            <a:round/>
            <a:headEnd/>
            <a:tailEnd/>
          </a:ln>
          <a:effectLst/>
        </p:spPr>
        <p:txBody>
          <a:bodyPr wrap="none" anchor="ctr"/>
          <a:lstStyle/>
          <a:p>
            <a:pPr algn="ctr"/>
            <a:endParaRPr lang="en-US"/>
          </a:p>
        </p:txBody>
      </p:sp>
      <p:sp>
        <p:nvSpPr>
          <p:cNvPr id="24" name="Text Box 18"/>
          <p:cNvSpPr txBox="1">
            <a:spLocks noChangeArrowheads="1"/>
          </p:cNvSpPr>
          <p:nvPr/>
        </p:nvSpPr>
        <p:spPr bwMode="gray">
          <a:xfrm>
            <a:off x="6286512" y="3571876"/>
            <a:ext cx="1414170" cy="523220"/>
          </a:xfrm>
          <a:prstGeom prst="rect">
            <a:avLst/>
          </a:prstGeom>
          <a:noFill/>
          <a:ln w="9525">
            <a:noFill/>
            <a:miter lim="800000"/>
            <a:headEnd/>
            <a:tailEnd/>
          </a:ln>
          <a:effectLst/>
        </p:spPr>
        <p:txBody>
          <a:bodyPr wrap="none">
            <a:spAutoFit/>
          </a:bodyPr>
          <a:lstStyle/>
          <a:p>
            <a:pPr eaLnBrk="0" hangingPunct="0"/>
            <a:r>
              <a:rPr lang="fa-IR" sz="2800" b="1" dirty="0" smtClean="0">
                <a:solidFill>
                  <a:srgbClr val="FFFF00"/>
                </a:solidFill>
                <a:latin typeface="IranNastaliq" pitchFamily="18" charset="0"/>
                <a:cs typeface="IranNastaliq" pitchFamily="18" charset="0"/>
              </a:rPr>
              <a:t>منبع تامین آب</a:t>
            </a:r>
            <a:endParaRPr lang="en-US" sz="2800" b="1" dirty="0">
              <a:solidFill>
                <a:srgbClr val="FFFF00"/>
              </a:solidFill>
              <a:latin typeface="IranNastaliq" pitchFamily="18" charset="0"/>
              <a:cs typeface="IranNastaliq"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p:cNvSpPr>
            <a:spLocks noChangeArrowheads="1"/>
          </p:cNvSpPr>
          <p:nvPr/>
        </p:nvSpPr>
        <p:spPr bwMode="gray">
          <a:xfrm rot="39573186">
            <a:off x="4777581" y="2610644"/>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4" name="AutoShape 4"/>
          <p:cNvSpPr>
            <a:spLocks noChangeArrowheads="1"/>
          </p:cNvSpPr>
          <p:nvPr/>
        </p:nvSpPr>
        <p:spPr bwMode="gray">
          <a:xfrm rot="3465783">
            <a:off x="4777582" y="4774406"/>
            <a:ext cx="792162" cy="28892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5" name="AutoShape 5"/>
          <p:cNvSpPr>
            <a:spLocks noChangeArrowheads="1"/>
          </p:cNvSpPr>
          <p:nvPr/>
        </p:nvSpPr>
        <p:spPr bwMode="gray">
          <a:xfrm rot="12076559">
            <a:off x="3240102" y="2848497"/>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6" name="AutoShape 6"/>
          <p:cNvSpPr>
            <a:spLocks noChangeArrowheads="1"/>
          </p:cNvSpPr>
          <p:nvPr/>
        </p:nvSpPr>
        <p:spPr bwMode="gray">
          <a:xfrm rot="7535209">
            <a:off x="3738077" y="4905159"/>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7" name="AutoShape 7"/>
          <p:cNvSpPr>
            <a:spLocks noChangeArrowheads="1"/>
          </p:cNvSpPr>
          <p:nvPr/>
        </p:nvSpPr>
        <p:spPr bwMode="gray">
          <a:xfrm rot="2131268">
            <a:off x="5286380" y="4214818"/>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8" name="AutoShape 8"/>
          <p:cNvSpPr>
            <a:spLocks noChangeArrowheads="1"/>
          </p:cNvSpPr>
          <p:nvPr/>
        </p:nvSpPr>
        <p:spPr bwMode="gray">
          <a:xfrm rot="-10800000">
            <a:off x="2946400" y="3732213"/>
            <a:ext cx="863600" cy="288925"/>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51209" name="Oval 9"/>
          <p:cNvSpPr>
            <a:spLocks noChangeArrowheads="1"/>
          </p:cNvSpPr>
          <p:nvPr/>
        </p:nvSpPr>
        <p:spPr bwMode="gray">
          <a:xfrm>
            <a:off x="2692400" y="1970088"/>
            <a:ext cx="3743325" cy="3744912"/>
          </a:xfrm>
          <a:prstGeom prst="ellipse">
            <a:avLst/>
          </a:prstGeom>
          <a:noFill/>
          <a:ln w="38100" algn="ctr">
            <a:solidFill>
              <a:schemeClr val="tx2"/>
            </a:solidFill>
            <a:round/>
            <a:headEnd/>
            <a:tailEnd/>
          </a:ln>
          <a:effectLst/>
        </p:spPr>
        <p:txBody>
          <a:bodyPr anchor="ctr">
            <a:spAutoFit/>
          </a:bodyPr>
          <a:lstStyle/>
          <a:p>
            <a:endParaRPr lang="en-US"/>
          </a:p>
        </p:txBody>
      </p:sp>
      <p:grpSp>
        <p:nvGrpSpPr>
          <p:cNvPr id="51210" name="Group 10"/>
          <p:cNvGrpSpPr>
            <a:grpSpLocks/>
          </p:cNvGrpSpPr>
          <p:nvPr/>
        </p:nvGrpSpPr>
        <p:grpSpPr bwMode="auto">
          <a:xfrm>
            <a:off x="2857488" y="2571744"/>
            <a:ext cx="360363" cy="360363"/>
            <a:chOff x="1973" y="1706"/>
            <a:chExt cx="227" cy="227"/>
          </a:xfrm>
        </p:grpSpPr>
        <p:sp>
          <p:nvSpPr>
            <p:cNvPr id="51211" name="Oval 11"/>
            <p:cNvSpPr>
              <a:spLocks noChangeArrowheads="1"/>
            </p:cNvSpPr>
            <p:nvPr/>
          </p:nvSpPr>
          <p:spPr bwMode="gray">
            <a:xfrm>
              <a:off x="1973"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12" name="Oval 12"/>
            <p:cNvSpPr>
              <a:spLocks noChangeArrowheads="1"/>
            </p:cNvSpPr>
            <p:nvPr/>
          </p:nvSpPr>
          <p:spPr bwMode="gray">
            <a:xfrm>
              <a:off x="1983"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grpSp>
        <p:nvGrpSpPr>
          <p:cNvPr id="51213" name="Group 13"/>
          <p:cNvGrpSpPr>
            <a:grpSpLocks/>
          </p:cNvGrpSpPr>
          <p:nvPr/>
        </p:nvGrpSpPr>
        <p:grpSpPr bwMode="auto">
          <a:xfrm>
            <a:off x="2484438" y="3684588"/>
            <a:ext cx="360362" cy="360362"/>
            <a:chOff x="1565" y="2659"/>
            <a:chExt cx="227" cy="227"/>
          </a:xfrm>
        </p:grpSpPr>
        <p:sp>
          <p:nvSpPr>
            <p:cNvPr id="51214" name="Oval 14"/>
            <p:cNvSpPr>
              <a:spLocks noChangeArrowheads="1"/>
            </p:cNvSpPr>
            <p:nvPr/>
          </p:nvSpPr>
          <p:spPr bwMode="gray">
            <a:xfrm>
              <a:off x="1565"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15" name="Oval 15"/>
            <p:cNvSpPr>
              <a:spLocks noChangeArrowheads="1"/>
            </p:cNvSpPr>
            <p:nvPr/>
          </p:nvSpPr>
          <p:spPr bwMode="gray">
            <a:xfrm>
              <a:off x="1575"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grpSp>
        <p:nvGrpSpPr>
          <p:cNvPr id="51216" name="Group 16"/>
          <p:cNvGrpSpPr>
            <a:grpSpLocks/>
          </p:cNvGrpSpPr>
          <p:nvPr/>
        </p:nvGrpSpPr>
        <p:grpSpPr bwMode="auto">
          <a:xfrm>
            <a:off x="3500430" y="5357826"/>
            <a:ext cx="360362" cy="360362"/>
            <a:chOff x="2109" y="3612"/>
            <a:chExt cx="227" cy="227"/>
          </a:xfrm>
        </p:grpSpPr>
        <p:sp>
          <p:nvSpPr>
            <p:cNvPr id="51217" name="Oval 17"/>
            <p:cNvSpPr>
              <a:spLocks noChangeArrowheads="1"/>
            </p:cNvSpPr>
            <p:nvPr/>
          </p:nvSpPr>
          <p:spPr bwMode="gray">
            <a:xfrm>
              <a:off x="2109" y="3612"/>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18" name="Oval 18"/>
            <p:cNvSpPr>
              <a:spLocks noChangeArrowheads="1"/>
            </p:cNvSpPr>
            <p:nvPr/>
          </p:nvSpPr>
          <p:spPr bwMode="gray">
            <a:xfrm>
              <a:off x="2119" y="3631"/>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grpSp>
        <p:nvGrpSpPr>
          <p:cNvPr id="51219" name="Group 19"/>
          <p:cNvGrpSpPr>
            <a:grpSpLocks/>
          </p:cNvGrpSpPr>
          <p:nvPr/>
        </p:nvGrpSpPr>
        <p:grpSpPr bwMode="auto">
          <a:xfrm>
            <a:off x="5278438" y="2008188"/>
            <a:ext cx="360362" cy="360362"/>
            <a:chOff x="3470" y="1706"/>
            <a:chExt cx="227" cy="227"/>
          </a:xfrm>
        </p:grpSpPr>
        <p:sp>
          <p:nvSpPr>
            <p:cNvPr id="51220" name="Oval 20"/>
            <p:cNvSpPr>
              <a:spLocks noChangeArrowheads="1"/>
            </p:cNvSpPr>
            <p:nvPr/>
          </p:nvSpPr>
          <p:spPr bwMode="gray">
            <a:xfrm>
              <a:off x="3470"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21" name="Oval 21"/>
            <p:cNvSpPr>
              <a:spLocks noChangeArrowheads="1"/>
            </p:cNvSpPr>
            <p:nvPr/>
          </p:nvSpPr>
          <p:spPr bwMode="gray">
            <a:xfrm>
              <a:off x="3480"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grpSp>
        <p:nvGrpSpPr>
          <p:cNvPr id="51222" name="Group 22"/>
          <p:cNvGrpSpPr>
            <a:grpSpLocks/>
          </p:cNvGrpSpPr>
          <p:nvPr/>
        </p:nvGrpSpPr>
        <p:grpSpPr bwMode="auto">
          <a:xfrm>
            <a:off x="6072198" y="4572008"/>
            <a:ext cx="360362" cy="360362"/>
            <a:chOff x="3923" y="2659"/>
            <a:chExt cx="227" cy="227"/>
          </a:xfrm>
        </p:grpSpPr>
        <p:sp>
          <p:nvSpPr>
            <p:cNvPr id="51223" name="Oval 23"/>
            <p:cNvSpPr>
              <a:spLocks noChangeArrowheads="1"/>
            </p:cNvSpPr>
            <p:nvPr/>
          </p:nvSpPr>
          <p:spPr bwMode="gray">
            <a:xfrm>
              <a:off x="3923"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24" name="Oval 24"/>
            <p:cNvSpPr>
              <a:spLocks noChangeArrowheads="1"/>
            </p:cNvSpPr>
            <p:nvPr/>
          </p:nvSpPr>
          <p:spPr bwMode="gray">
            <a:xfrm>
              <a:off x="3933"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grpSp>
        <p:nvGrpSpPr>
          <p:cNvPr id="51225" name="Group 25"/>
          <p:cNvGrpSpPr>
            <a:grpSpLocks/>
          </p:cNvGrpSpPr>
          <p:nvPr/>
        </p:nvGrpSpPr>
        <p:grpSpPr bwMode="auto">
          <a:xfrm>
            <a:off x="5334000" y="5284788"/>
            <a:ext cx="360363" cy="360362"/>
            <a:chOff x="3515" y="3521"/>
            <a:chExt cx="227" cy="227"/>
          </a:xfrm>
        </p:grpSpPr>
        <p:sp>
          <p:nvSpPr>
            <p:cNvPr id="51226" name="Oval 26"/>
            <p:cNvSpPr>
              <a:spLocks noChangeArrowheads="1"/>
            </p:cNvSpPr>
            <p:nvPr/>
          </p:nvSpPr>
          <p:spPr bwMode="gray">
            <a:xfrm>
              <a:off x="3515" y="3521"/>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1227" name="Oval 27"/>
            <p:cNvSpPr>
              <a:spLocks noChangeArrowheads="1"/>
            </p:cNvSpPr>
            <p:nvPr/>
          </p:nvSpPr>
          <p:spPr bwMode="gray">
            <a:xfrm>
              <a:off x="3525" y="3540"/>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sp>
        <p:nvSpPr>
          <p:cNvPr id="51228" name="Oval 28"/>
          <p:cNvSpPr>
            <a:spLocks noChangeArrowheads="1"/>
          </p:cNvSpPr>
          <p:nvPr/>
        </p:nvSpPr>
        <p:spPr bwMode="gray">
          <a:xfrm>
            <a:off x="3624263" y="2922588"/>
            <a:ext cx="1944687" cy="19446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en-US"/>
          </a:p>
        </p:txBody>
      </p:sp>
      <p:sp>
        <p:nvSpPr>
          <p:cNvPr id="51229" name="Oval 29"/>
          <p:cNvSpPr>
            <a:spLocks noChangeArrowheads="1"/>
          </p:cNvSpPr>
          <p:nvPr/>
        </p:nvSpPr>
        <p:spPr bwMode="gray">
          <a:xfrm>
            <a:off x="3617913" y="2906713"/>
            <a:ext cx="1944687" cy="1944687"/>
          </a:xfrm>
          <a:prstGeom prst="ellipse">
            <a:avLst/>
          </a:prstGeom>
          <a:gradFill rotWithShape="1">
            <a:gsLst>
              <a:gs pos="0">
                <a:schemeClr val="hlink">
                  <a:alpha val="32001"/>
                </a:schemeClr>
              </a:gs>
              <a:gs pos="100000">
                <a:schemeClr val="hlink">
                  <a:gamma/>
                  <a:shade val="46275"/>
                  <a:invGamma/>
                </a:schemeClr>
              </a:gs>
            </a:gsLst>
            <a:lin ang="2700000" scaled="1"/>
          </a:gradFill>
          <a:ln w="38100" algn="ctr">
            <a:noFill/>
            <a:round/>
            <a:headEnd/>
            <a:tailEnd/>
          </a:ln>
          <a:effectLst/>
        </p:spPr>
        <p:txBody>
          <a:bodyPr wrap="none" anchor="ctr">
            <a:spAutoFit/>
          </a:bodyPr>
          <a:lstStyle/>
          <a:p>
            <a:endParaRPr lang="en-US"/>
          </a:p>
        </p:txBody>
      </p:sp>
      <p:sp>
        <p:nvSpPr>
          <p:cNvPr id="51230" name="Oval 30"/>
          <p:cNvSpPr>
            <a:spLocks noChangeArrowheads="1"/>
          </p:cNvSpPr>
          <p:nvPr/>
        </p:nvSpPr>
        <p:spPr bwMode="gray">
          <a:xfrm>
            <a:off x="3751263" y="3049588"/>
            <a:ext cx="1690687" cy="16906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en-US"/>
          </a:p>
        </p:txBody>
      </p:sp>
      <p:sp>
        <p:nvSpPr>
          <p:cNvPr id="51231" name="Oval 31"/>
          <p:cNvSpPr>
            <a:spLocks noChangeArrowheads="1"/>
          </p:cNvSpPr>
          <p:nvPr/>
        </p:nvSpPr>
        <p:spPr bwMode="gray">
          <a:xfrm>
            <a:off x="3733800" y="3022600"/>
            <a:ext cx="1690688" cy="1690688"/>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endParaRPr lang="en-US"/>
          </a:p>
        </p:txBody>
      </p:sp>
      <p:grpSp>
        <p:nvGrpSpPr>
          <p:cNvPr id="51244" name="Group 44"/>
          <p:cNvGrpSpPr>
            <a:grpSpLocks/>
          </p:cNvGrpSpPr>
          <p:nvPr/>
        </p:nvGrpSpPr>
        <p:grpSpPr bwMode="auto">
          <a:xfrm>
            <a:off x="3835400" y="3133725"/>
            <a:ext cx="1522413" cy="1522413"/>
            <a:chOff x="2416" y="1974"/>
            <a:chExt cx="959" cy="959"/>
          </a:xfrm>
        </p:grpSpPr>
        <p:sp>
          <p:nvSpPr>
            <p:cNvPr id="51232" name="Oval 32"/>
            <p:cNvSpPr>
              <a:spLocks noChangeArrowheads="1"/>
            </p:cNvSpPr>
            <p:nvPr/>
          </p:nvSpPr>
          <p:spPr bwMode="gray">
            <a:xfrm>
              <a:off x="2416" y="1974"/>
              <a:ext cx="959" cy="959"/>
            </a:xfrm>
            <a:prstGeom prst="ellipse">
              <a:avLst/>
            </a:prstGeom>
            <a:solidFill>
              <a:srgbClr val="333333"/>
            </a:solidFill>
            <a:ln w="38100" algn="ctr">
              <a:noFill/>
              <a:round/>
              <a:headEnd/>
              <a:tailEnd/>
            </a:ln>
            <a:effectLst/>
          </p:spPr>
          <p:txBody>
            <a:bodyPr anchor="ctr">
              <a:spAutoFit/>
            </a:bodyPr>
            <a:lstStyle/>
            <a:p>
              <a:endParaRPr lang="en-US"/>
            </a:p>
          </p:txBody>
        </p:sp>
        <p:sp>
          <p:nvSpPr>
            <p:cNvPr id="51233" name="Oval 33"/>
            <p:cNvSpPr>
              <a:spLocks noChangeArrowheads="1"/>
            </p:cNvSpPr>
            <p:nvPr/>
          </p:nvSpPr>
          <p:spPr bwMode="gray">
            <a:xfrm>
              <a:off x="2430" y="1986"/>
              <a:ext cx="927" cy="928"/>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51234" name="Oval 34"/>
            <p:cNvSpPr>
              <a:spLocks noChangeArrowheads="1"/>
            </p:cNvSpPr>
            <p:nvPr/>
          </p:nvSpPr>
          <p:spPr bwMode="gray">
            <a:xfrm>
              <a:off x="2441" y="1992"/>
              <a:ext cx="906" cy="904"/>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51235" name="Oval 35"/>
            <p:cNvSpPr>
              <a:spLocks noChangeArrowheads="1"/>
            </p:cNvSpPr>
            <p:nvPr/>
          </p:nvSpPr>
          <p:spPr bwMode="gray">
            <a:xfrm>
              <a:off x="2451" y="2001"/>
              <a:ext cx="861" cy="845"/>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51236" name="Oval 36"/>
            <p:cNvSpPr>
              <a:spLocks noChangeArrowheads="1"/>
            </p:cNvSpPr>
            <p:nvPr/>
          </p:nvSpPr>
          <p:spPr bwMode="gray">
            <a:xfrm>
              <a:off x="2502" y="2024"/>
              <a:ext cx="765" cy="68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grpSp>
      <p:sp>
        <p:nvSpPr>
          <p:cNvPr id="51237" name="Text Box 37"/>
          <p:cNvSpPr txBox="1">
            <a:spLocks noChangeArrowheads="1"/>
          </p:cNvSpPr>
          <p:nvPr/>
        </p:nvSpPr>
        <p:spPr bwMode="auto">
          <a:xfrm>
            <a:off x="3643306" y="3357562"/>
            <a:ext cx="1857388" cy="830997"/>
          </a:xfrm>
          <a:prstGeom prst="rect">
            <a:avLst/>
          </a:prstGeom>
          <a:noFill/>
          <a:ln w="9525" algn="ctr">
            <a:noFill/>
            <a:miter lim="800000"/>
            <a:headEnd/>
            <a:tailEnd/>
          </a:ln>
          <a:effectLst/>
        </p:spPr>
        <p:txBody>
          <a:bodyPr wrap="square">
            <a:spAutoFit/>
          </a:bodyPr>
          <a:lstStyle/>
          <a:p>
            <a:pPr algn="ctr" eaLnBrk="0" hangingPunct="0"/>
            <a:r>
              <a:rPr lang="fa-IR" sz="2400" dirty="0" smtClean="0">
                <a:solidFill>
                  <a:srgbClr val="C00000"/>
                </a:solidFill>
                <a:latin typeface="IranNastaliq" pitchFamily="18" charset="0"/>
                <a:cs typeface="B Titr" pitchFamily="2" charset="-78"/>
              </a:rPr>
              <a:t>محاسن </a:t>
            </a:r>
          </a:p>
          <a:p>
            <a:pPr algn="ctr" eaLnBrk="0" hangingPunct="0"/>
            <a:r>
              <a:rPr lang="fa-IR" sz="2400" dirty="0" smtClean="0">
                <a:solidFill>
                  <a:srgbClr val="C00000"/>
                </a:solidFill>
                <a:latin typeface="IranNastaliq" pitchFamily="18" charset="0"/>
                <a:cs typeface="B Titr" pitchFamily="2" charset="-78"/>
              </a:rPr>
              <a:t>آبیاری بارانی</a:t>
            </a:r>
            <a:endParaRPr lang="en-US" sz="2400" dirty="0">
              <a:solidFill>
                <a:srgbClr val="C00000"/>
              </a:solidFill>
              <a:latin typeface="IranNastaliq" pitchFamily="18" charset="0"/>
              <a:cs typeface="B Titr" pitchFamily="2" charset="-78"/>
            </a:endParaRPr>
          </a:p>
        </p:txBody>
      </p:sp>
      <p:sp>
        <p:nvSpPr>
          <p:cNvPr id="51238" name="Text Box 38"/>
          <p:cNvSpPr txBox="1">
            <a:spLocks noChangeArrowheads="1"/>
          </p:cNvSpPr>
          <p:nvPr/>
        </p:nvSpPr>
        <p:spPr bwMode="auto">
          <a:xfrm>
            <a:off x="5715008" y="1714488"/>
            <a:ext cx="2321469" cy="461665"/>
          </a:xfrm>
          <a:prstGeom prst="rect">
            <a:avLst/>
          </a:prstGeom>
          <a:noFill/>
          <a:ln w="9525" algn="ctr">
            <a:noFill/>
            <a:miter lim="800000"/>
            <a:headEnd/>
            <a:tailEnd/>
          </a:ln>
          <a:effectLst/>
        </p:spPr>
        <p:txBody>
          <a:bodyPr wrap="none">
            <a:spAutoFit/>
          </a:bodyPr>
          <a:lstStyle/>
          <a:p>
            <a:pPr algn="r" rtl="1" eaLnBrk="0" hangingPunct="0"/>
            <a:r>
              <a:rPr lang="fa-IR" sz="2400" dirty="0" smtClean="0">
                <a:solidFill>
                  <a:srgbClr val="692AA2"/>
                </a:solidFill>
                <a:latin typeface="IranNastaliq" pitchFamily="18" charset="0"/>
                <a:cs typeface="IranNastaliq" pitchFamily="18" charset="0"/>
              </a:rPr>
              <a:t>در تمامی اراضی قابل اجرا ست</a:t>
            </a:r>
            <a:endParaRPr lang="en-US" sz="2400" dirty="0">
              <a:solidFill>
                <a:srgbClr val="692AA2"/>
              </a:solidFill>
              <a:latin typeface="IranNastaliq" pitchFamily="18" charset="0"/>
              <a:cs typeface="IranNastaliq" pitchFamily="18" charset="0"/>
            </a:endParaRPr>
          </a:p>
        </p:txBody>
      </p:sp>
      <p:sp>
        <p:nvSpPr>
          <p:cNvPr id="51239" name="Text Box 39"/>
          <p:cNvSpPr txBox="1">
            <a:spLocks noChangeArrowheads="1"/>
          </p:cNvSpPr>
          <p:nvPr/>
        </p:nvSpPr>
        <p:spPr bwMode="auto">
          <a:xfrm>
            <a:off x="1214414" y="2285992"/>
            <a:ext cx="1539204" cy="523220"/>
          </a:xfrm>
          <a:prstGeom prst="rect">
            <a:avLst/>
          </a:prstGeom>
          <a:noFill/>
          <a:ln w="9525" algn="ctr">
            <a:noFill/>
            <a:miter lim="800000"/>
            <a:headEnd/>
            <a:tailEnd/>
          </a:ln>
          <a:effectLst/>
        </p:spPr>
        <p:txBody>
          <a:bodyPr wrap="none">
            <a:spAutoFit/>
          </a:bodyPr>
          <a:lstStyle/>
          <a:p>
            <a:pPr algn="r" eaLnBrk="0" hangingPunct="0"/>
            <a:r>
              <a:rPr lang="fa-IR" sz="2800" dirty="0" smtClean="0">
                <a:solidFill>
                  <a:srgbClr val="FF0000"/>
                </a:solidFill>
                <a:latin typeface="IranNastaliq" pitchFamily="18" charset="0"/>
                <a:cs typeface="IranNastaliq" pitchFamily="18" charset="0"/>
              </a:rPr>
              <a:t>راندمان بالاست</a:t>
            </a:r>
            <a:endParaRPr lang="en-US" sz="2800" dirty="0">
              <a:solidFill>
                <a:srgbClr val="FF0000"/>
              </a:solidFill>
              <a:latin typeface="IranNastaliq" pitchFamily="18" charset="0"/>
              <a:cs typeface="IranNastaliq" pitchFamily="18" charset="0"/>
            </a:endParaRPr>
          </a:p>
        </p:txBody>
      </p:sp>
      <p:sp>
        <p:nvSpPr>
          <p:cNvPr id="45" name="Text Box 39"/>
          <p:cNvSpPr txBox="1">
            <a:spLocks noChangeArrowheads="1"/>
          </p:cNvSpPr>
          <p:nvPr/>
        </p:nvSpPr>
        <p:spPr bwMode="auto">
          <a:xfrm>
            <a:off x="1928794" y="5357826"/>
            <a:ext cx="1497526" cy="523220"/>
          </a:xfrm>
          <a:prstGeom prst="rect">
            <a:avLst/>
          </a:prstGeom>
          <a:noFill/>
          <a:ln w="9525" algn="ctr">
            <a:noFill/>
            <a:miter lim="800000"/>
            <a:headEnd/>
            <a:tailEnd/>
          </a:ln>
          <a:effectLst/>
        </p:spPr>
        <p:txBody>
          <a:bodyPr wrap="none">
            <a:spAutoFit/>
          </a:bodyPr>
          <a:lstStyle/>
          <a:p>
            <a:pPr algn="r" eaLnBrk="0" hangingPunct="0"/>
            <a:r>
              <a:rPr lang="fa-IR" sz="2800" dirty="0" smtClean="0">
                <a:solidFill>
                  <a:srgbClr val="FF0000"/>
                </a:solidFill>
                <a:latin typeface="IranNastaliq" pitchFamily="18" charset="0"/>
                <a:cs typeface="IranNastaliq" pitchFamily="18" charset="0"/>
              </a:rPr>
              <a:t>برای هر نوع گیاه</a:t>
            </a:r>
            <a:endParaRPr lang="en-US" sz="2800" dirty="0">
              <a:solidFill>
                <a:srgbClr val="FF0000"/>
              </a:solidFill>
              <a:latin typeface="IranNastaliq" pitchFamily="18" charset="0"/>
              <a:cs typeface="IranNastaliq" pitchFamily="18" charset="0"/>
            </a:endParaRPr>
          </a:p>
        </p:txBody>
      </p:sp>
      <p:sp>
        <p:nvSpPr>
          <p:cNvPr id="46" name="Text Box 39"/>
          <p:cNvSpPr txBox="1">
            <a:spLocks noChangeArrowheads="1"/>
          </p:cNvSpPr>
          <p:nvPr/>
        </p:nvSpPr>
        <p:spPr bwMode="auto">
          <a:xfrm>
            <a:off x="334656" y="3643314"/>
            <a:ext cx="2061783" cy="523220"/>
          </a:xfrm>
          <a:prstGeom prst="rect">
            <a:avLst/>
          </a:prstGeom>
          <a:noFill/>
          <a:ln w="9525" algn="ctr">
            <a:noFill/>
            <a:miter lim="800000"/>
            <a:headEnd/>
            <a:tailEnd/>
          </a:ln>
          <a:effectLst/>
        </p:spPr>
        <p:txBody>
          <a:bodyPr wrap="none">
            <a:spAutoFit/>
          </a:bodyPr>
          <a:lstStyle/>
          <a:p>
            <a:pPr algn="r" eaLnBrk="0" hangingPunct="0"/>
            <a:r>
              <a:rPr lang="fa-IR" sz="2800" dirty="0" smtClean="0">
                <a:latin typeface="IranNastaliq" pitchFamily="18" charset="0"/>
                <a:cs typeface="IranNastaliq" pitchFamily="18" charset="0"/>
              </a:rPr>
              <a:t>برای هر نوع آب و هوا</a:t>
            </a:r>
            <a:endParaRPr lang="en-US" sz="2800" dirty="0">
              <a:latin typeface="IranNastaliq" pitchFamily="18" charset="0"/>
              <a:cs typeface="IranNastaliq" pitchFamily="18" charset="0"/>
            </a:endParaRPr>
          </a:p>
        </p:txBody>
      </p:sp>
      <p:sp>
        <p:nvSpPr>
          <p:cNvPr id="47" name="Text Box 39"/>
          <p:cNvSpPr txBox="1">
            <a:spLocks noChangeArrowheads="1"/>
          </p:cNvSpPr>
          <p:nvPr/>
        </p:nvSpPr>
        <p:spPr bwMode="auto">
          <a:xfrm>
            <a:off x="6643702" y="4714884"/>
            <a:ext cx="1378903" cy="523220"/>
          </a:xfrm>
          <a:prstGeom prst="rect">
            <a:avLst/>
          </a:prstGeom>
          <a:noFill/>
          <a:ln w="9525" algn="ctr">
            <a:noFill/>
            <a:miter lim="800000"/>
            <a:headEnd/>
            <a:tailEnd/>
          </a:ln>
          <a:effectLst/>
        </p:spPr>
        <p:txBody>
          <a:bodyPr wrap="none">
            <a:spAutoFit/>
          </a:bodyPr>
          <a:lstStyle/>
          <a:p>
            <a:pPr algn="r" eaLnBrk="0" hangingPunct="0"/>
            <a:r>
              <a:rPr lang="fa-IR" sz="2800" dirty="0" smtClean="0">
                <a:solidFill>
                  <a:srgbClr val="FF0000"/>
                </a:solidFill>
                <a:latin typeface="IranNastaliq" pitchFamily="18" charset="0"/>
                <a:cs typeface="IranNastaliq" pitchFamily="18" charset="0"/>
              </a:rPr>
              <a:t>نیروی کار کمتر</a:t>
            </a:r>
            <a:endParaRPr lang="en-US" sz="2800" dirty="0">
              <a:solidFill>
                <a:srgbClr val="FF0000"/>
              </a:solidFill>
              <a:latin typeface="IranNastaliq" pitchFamily="18" charset="0"/>
              <a:cs typeface="IranNastaliq" pitchFamily="18" charset="0"/>
            </a:endParaRPr>
          </a:p>
        </p:txBody>
      </p:sp>
      <p:sp>
        <p:nvSpPr>
          <p:cNvPr id="48" name="Text Box 39"/>
          <p:cNvSpPr txBox="1">
            <a:spLocks noChangeArrowheads="1"/>
          </p:cNvSpPr>
          <p:nvPr/>
        </p:nvSpPr>
        <p:spPr bwMode="auto">
          <a:xfrm>
            <a:off x="3961551" y="5786454"/>
            <a:ext cx="3393878" cy="523220"/>
          </a:xfrm>
          <a:prstGeom prst="rect">
            <a:avLst/>
          </a:prstGeom>
          <a:noFill/>
          <a:ln w="9525" algn="ctr">
            <a:noFill/>
            <a:miter lim="800000"/>
            <a:headEnd/>
            <a:tailEnd/>
          </a:ln>
          <a:effectLst/>
        </p:spPr>
        <p:txBody>
          <a:bodyPr wrap="none">
            <a:spAutoFit/>
          </a:bodyPr>
          <a:lstStyle/>
          <a:p>
            <a:pPr algn="r" eaLnBrk="0" hangingPunct="0"/>
            <a:r>
              <a:rPr lang="fa-IR" sz="2000" dirty="0" smtClean="0">
                <a:latin typeface="IranNastaliq" pitchFamily="18" charset="0"/>
                <a:cs typeface="IranNastaliq" pitchFamily="18" charset="0"/>
              </a:rPr>
              <a:t>تنظیم</a:t>
            </a:r>
            <a:r>
              <a:rPr lang="fa-IR" sz="2800" dirty="0" smtClean="0">
                <a:latin typeface="IranNastaliq" pitchFamily="18" charset="0"/>
                <a:cs typeface="IranNastaliq" pitchFamily="18" charset="0"/>
              </a:rPr>
              <a:t> و کنترل آب در طول دوره رشد</a:t>
            </a:r>
            <a:endParaRPr lang="en-US" sz="2800" dirty="0">
              <a:latin typeface="IranNastaliq" pitchFamily="18" charset="0"/>
              <a:cs typeface="IranNastaliq" pitchFamily="18" charset="0"/>
            </a:endParaRPr>
          </a:p>
        </p:txBody>
      </p:sp>
      <p:sp>
        <p:nvSpPr>
          <p:cNvPr id="49" name="AutoShape 3"/>
          <p:cNvSpPr>
            <a:spLocks noChangeArrowheads="1"/>
          </p:cNvSpPr>
          <p:nvPr/>
        </p:nvSpPr>
        <p:spPr bwMode="gray">
          <a:xfrm rot="15249182">
            <a:off x="3851544" y="241913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grpSp>
        <p:nvGrpSpPr>
          <p:cNvPr id="50" name="Group 10"/>
          <p:cNvGrpSpPr>
            <a:grpSpLocks/>
          </p:cNvGrpSpPr>
          <p:nvPr/>
        </p:nvGrpSpPr>
        <p:grpSpPr bwMode="auto">
          <a:xfrm>
            <a:off x="3857620" y="1857364"/>
            <a:ext cx="360363" cy="360363"/>
            <a:chOff x="1973" y="1706"/>
            <a:chExt cx="227" cy="227"/>
          </a:xfrm>
        </p:grpSpPr>
        <p:sp>
          <p:nvSpPr>
            <p:cNvPr id="51" name="Oval 11"/>
            <p:cNvSpPr>
              <a:spLocks noChangeArrowheads="1"/>
            </p:cNvSpPr>
            <p:nvPr/>
          </p:nvSpPr>
          <p:spPr bwMode="gray">
            <a:xfrm>
              <a:off x="1973"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2" name="Oval 12"/>
            <p:cNvSpPr>
              <a:spLocks noChangeArrowheads="1"/>
            </p:cNvSpPr>
            <p:nvPr/>
          </p:nvSpPr>
          <p:spPr bwMode="gray">
            <a:xfrm>
              <a:off x="1983"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sp>
        <p:nvSpPr>
          <p:cNvPr id="54" name="Text Box 39"/>
          <p:cNvSpPr txBox="1">
            <a:spLocks noChangeArrowheads="1"/>
          </p:cNvSpPr>
          <p:nvPr/>
        </p:nvSpPr>
        <p:spPr bwMode="auto">
          <a:xfrm>
            <a:off x="714348" y="928670"/>
            <a:ext cx="4506362" cy="523220"/>
          </a:xfrm>
          <a:prstGeom prst="rect">
            <a:avLst/>
          </a:prstGeom>
          <a:noFill/>
          <a:ln w="9525" algn="ctr">
            <a:noFill/>
            <a:miter lim="800000"/>
            <a:headEnd/>
            <a:tailEnd/>
          </a:ln>
          <a:effectLst/>
        </p:spPr>
        <p:txBody>
          <a:bodyPr wrap="square">
            <a:spAutoFit/>
          </a:bodyPr>
          <a:lstStyle/>
          <a:p>
            <a:pPr algn="r" eaLnBrk="0" hangingPunct="0"/>
            <a:r>
              <a:rPr lang="fa-IR" sz="2800" dirty="0" smtClean="0">
                <a:latin typeface="IranNastaliq" pitchFamily="18" charset="0"/>
                <a:cs typeface="IranNastaliq" pitchFamily="18" charset="0"/>
              </a:rPr>
              <a:t>مقابله با سرما زدگی و نیز تاخیر در شکوفه دهی درختان مثمر</a:t>
            </a:r>
            <a:endParaRPr lang="en-US" sz="2800" dirty="0">
              <a:latin typeface="IranNastaliq" pitchFamily="18" charset="0"/>
              <a:cs typeface="IranNastaliq" pitchFamily="18" charset="0"/>
            </a:endParaRPr>
          </a:p>
        </p:txBody>
      </p:sp>
      <p:sp>
        <p:nvSpPr>
          <p:cNvPr id="53" name="AutoShape 7"/>
          <p:cNvSpPr>
            <a:spLocks noChangeArrowheads="1"/>
          </p:cNvSpPr>
          <p:nvPr/>
        </p:nvSpPr>
        <p:spPr bwMode="gray">
          <a:xfrm rot="20438964">
            <a:off x="5454748" y="3266329"/>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grpSp>
        <p:nvGrpSpPr>
          <p:cNvPr id="55" name="Group 22"/>
          <p:cNvGrpSpPr>
            <a:grpSpLocks/>
          </p:cNvGrpSpPr>
          <p:nvPr/>
        </p:nvGrpSpPr>
        <p:grpSpPr bwMode="auto">
          <a:xfrm>
            <a:off x="6215074" y="3000372"/>
            <a:ext cx="360362" cy="360362"/>
            <a:chOff x="3923" y="2659"/>
            <a:chExt cx="227" cy="227"/>
          </a:xfrm>
        </p:grpSpPr>
        <p:sp>
          <p:nvSpPr>
            <p:cNvPr id="56" name="Oval 23"/>
            <p:cNvSpPr>
              <a:spLocks noChangeArrowheads="1"/>
            </p:cNvSpPr>
            <p:nvPr/>
          </p:nvSpPr>
          <p:spPr bwMode="gray">
            <a:xfrm>
              <a:off x="3923"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endParaRPr lang="en-US"/>
            </a:p>
          </p:txBody>
        </p:sp>
        <p:sp>
          <p:nvSpPr>
            <p:cNvPr id="57" name="Oval 24"/>
            <p:cNvSpPr>
              <a:spLocks noChangeArrowheads="1"/>
            </p:cNvSpPr>
            <p:nvPr/>
          </p:nvSpPr>
          <p:spPr bwMode="gray">
            <a:xfrm>
              <a:off x="3933"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endParaRPr lang="en-US"/>
            </a:p>
          </p:txBody>
        </p:sp>
      </p:grpSp>
      <p:sp>
        <p:nvSpPr>
          <p:cNvPr id="58" name="Text Box 39"/>
          <p:cNvSpPr txBox="1">
            <a:spLocks noChangeArrowheads="1"/>
          </p:cNvSpPr>
          <p:nvPr/>
        </p:nvSpPr>
        <p:spPr bwMode="auto">
          <a:xfrm>
            <a:off x="6590508" y="2643182"/>
            <a:ext cx="2553492" cy="954107"/>
          </a:xfrm>
          <a:prstGeom prst="rect">
            <a:avLst/>
          </a:prstGeom>
          <a:noFill/>
          <a:ln w="9525" algn="ctr">
            <a:noFill/>
            <a:miter lim="800000"/>
            <a:headEnd/>
            <a:tailEnd/>
          </a:ln>
          <a:effectLst/>
        </p:spPr>
        <p:txBody>
          <a:bodyPr wrap="square">
            <a:spAutoFit/>
          </a:bodyPr>
          <a:lstStyle/>
          <a:p>
            <a:pPr algn="ctr" eaLnBrk="0" hangingPunct="0"/>
            <a:r>
              <a:rPr lang="fa-IR" sz="2800" dirty="0" smtClean="0">
                <a:latin typeface="IranNastaliq" pitchFamily="18" charset="0"/>
                <a:cs typeface="IranNastaliq" pitchFamily="18" charset="0"/>
              </a:rPr>
              <a:t>کاربرد کود و سم همراه </a:t>
            </a:r>
          </a:p>
          <a:p>
            <a:pPr algn="ctr" eaLnBrk="0" hangingPunct="0"/>
            <a:r>
              <a:rPr lang="fa-IR" sz="2800" dirty="0" smtClean="0">
                <a:latin typeface="IranNastaliq" pitchFamily="18" charset="0"/>
                <a:cs typeface="IranNastaliq" pitchFamily="18" charset="0"/>
              </a:rPr>
              <a:t>با آب آبیاری</a:t>
            </a:r>
            <a:endParaRPr lang="en-US" sz="2800" dirty="0">
              <a:latin typeface="IranNastaliq" pitchFamily="18" charset="0"/>
              <a:cs typeface="IranNastaliq" pitchFamily="18" charset="0"/>
            </a:endParaRPr>
          </a:p>
        </p:txBody>
      </p:sp>
      <p:sp>
        <p:nvSpPr>
          <p:cNvPr id="59" name="AutoShape 6"/>
          <p:cNvSpPr>
            <a:spLocks noChangeArrowheads="1"/>
          </p:cNvSpPr>
          <p:nvPr/>
        </p:nvSpPr>
        <p:spPr bwMode="gray">
          <a:xfrm rot="9810607">
            <a:off x="3025079" y="4392741"/>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endParaRPr lang="en-US"/>
          </a:p>
        </p:txBody>
      </p:sp>
      <p:sp>
        <p:nvSpPr>
          <p:cNvPr id="60" name="Text Box 39"/>
          <p:cNvSpPr txBox="1">
            <a:spLocks noChangeArrowheads="1"/>
          </p:cNvSpPr>
          <p:nvPr/>
        </p:nvSpPr>
        <p:spPr bwMode="auto">
          <a:xfrm>
            <a:off x="1138384" y="4572008"/>
            <a:ext cx="1645001" cy="523220"/>
          </a:xfrm>
          <a:prstGeom prst="rect">
            <a:avLst/>
          </a:prstGeom>
          <a:noFill/>
          <a:ln w="9525" algn="ctr">
            <a:noFill/>
            <a:miter lim="800000"/>
            <a:headEnd/>
            <a:tailEnd/>
          </a:ln>
          <a:effectLst/>
        </p:spPr>
        <p:txBody>
          <a:bodyPr wrap="none">
            <a:spAutoFit/>
          </a:bodyPr>
          <a:lstStyle/>
          <a:p>
            <a:pPr algn="l" rtl="1" eaLnBrk="0" hangingPunct="0"/>
            <a:r>
              <a:rPr lang="fa-IR" sz="2800" dirty="0" smtClean="0">
                <a:solidFill>
                  <a:srgbClr val="00B050"/>
                </a:solidFill>
                <a:latin typeface="IranNastaliq" pitchFamily="18" charset="0"/>
                <a:cs typeface="IranNastaliq" pitchFamily="18" charset="0"/>
              </a:rPr>
              <a:t>تلفات زمین کمتر</a:t>
            </a:r>
            <a:endParaRPr lang="en-US" sz="2800" dirty="0">
              <a:solidFill>
                <a:srgbClr val="00B050"/>
              </a:solidFill>
              <a:latin typeface="IranNastaliq" pitchFamily="18" charset="0"/>
              <a:cs typeface="IranNastaliq"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AutoShape 3"/>
          <p:cNvSpPr>
            <a:spLocks noChangeArrowheads="1"/>
          </p:cNvSpPr>
          <p:nvPr/>
        </p:nvSpPr>
        <p:spPr bwMode="gray">
          <a:xfrm rot="10800000">
            <a:off x="1416426" y="1777689"/>
            <a:ext cx="5759450" cy="2638425"/>
          </a:xfrm>
          <a:prstGeom prst="upArrow">
            <a:avLst>
              <a:gd name="adj1" fmla="val 56944"/>
              <a:gd name="adj2" fmla="val 50782"/>
            </a:avLst>
          </a:prstGeom>
          <a:gradFill rotWithShape="1">
            <a:gsLst>
              <a:gs pos="0">
                <a:srgbClr val="BDBFB9"/>
              </a:gs>
              <a:gs pos="100000">
                <a:srgbClr val="F7F9F2"/>
              </a:gs>
            </a:gsLst>
            <a:lin ang="5400000" scaled="1"/>
          </a:gradFill>
          <a:ln w="9525" algn="ctr">
            <a:noFill/>
            <a:miter lim="800000"/>
            <a:headEnd/>
            <a:tailEnd/>
          </a:ln>
          <a:effectLst/>
        </p:spPr>
        <p:txBody>
          <a:bodyPr wrap="none" anchor="ctr"/>
          <a:lstStyle/>
          <a:p>
            <a:endParaRPr lang="en-US"/>
          </a:p>
        </p:txBody>
      </p:sp>
      <p:sp>
        <p:nvSpPr>
          <p:cNvPr id="66564" name="AutoShape 4"/>
          <p:cNvSpPr>
            <a:spLocks noChangeArrowheads="1"/>
          </p:cNvSpPr>
          <p:nvPr/>
        </p:nvSpPr>
        <p:spPr bwMode="gray">
          <a:xfrm>
            <a:off x="1571604" y="785794"/>
            <a:ext cx="5791200" cy="574675"/>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fa-IR" sz="4000" dirty="0" smtClean="0">
                <a:solidFill>
                  <a:srgbClr val="FFFF00"/>
                </a:solidFill>
                <a:latin typeface="IranNastaliq" pitchFamily="18" charset="0"/>
                <a:cs typeface="IranNastaliq" pitchFamily="18" charset="0"/>
              </a:rPr>
              <a:t>محدویت های آبیاری بارانی</a:t>
            </a:r>
            <a:endParaRPr lang="en-US" sz="4000" dirty="0">
              <a:solidFill>
                <a:srgbClr val="FFFF00"/>
              </a:solidFill>
              <a:latin typeface="IranNastaliq" pitchFamily="18" charset="0"/>
              <a:cs typeface="IranNastaliq" pitchFamily="18" charset="0"/>
            </a:endParaRPr>
          </a:p>
        </p:txBody>
      </p:sp>
      <p:grpSp>
        <p:nvGrpSpPr>
          <p:cNvPr id="2" name="Group 6"/>
          <p:cNvGrpSpPr>
            <a:grpSpLocks/>
          </p:cNvGrpSpPr>
          <p:nvPr/>
        </p:nvGrpSpPr>
        <p:grpSpPr bwMode="auto">
          <a:xfrm>
            <a:off x="7143768" y="4500570"/>
            <a:ext cx="1544638" cy="1766887"/>
            <a:chOff x="4272" y="2823"/>
            <a:chExt cx="973" cy="1113"/>
          </a:xfrm>
        </p:grpSpPr>
        <p:sp>
          <p:nvSpPr>
            <p:cNvPr id="66567" name="Oval 7"/>
            <p:cNvSpPr>
              <a:spLocks noChangeArrowheads="1"/>
            </p:cNvSpPr>
            <p:nvPr/>
          </p:nvSpPr>
          <p:spPr bwMode="gray">
            <a:xfrm>
              <a:off x="4368" y="3744"/>
              <a:ext cx="816" cy="192"/>
            </a:xfrm>
            <a:prstGeom prst="ellipse">
              <a:avLst/>
            </a:prstGeom>
            <a:gradFill rotWithShape="1">
              <a:gsLst>
                <a:gs pos="0">
                  <a:srgbClr val="969696"/>
                </a:gs>
                <a:gs pos="100000">
                  <a:srgbClr val="FFFFFF"/>
                </a:gs>
              </a:gsLst>
              <a:path path="shape">
                <a:fillToRect l="50000" t="50000" r="50000" b="50000"/>
              </a:path>
            </a:gradFill>
            <a:ln w="9525">
              <a:noFill/>
              <a:round/>
              <a:headEnd/>
              <a:tailEnd/>
            </a:ln>
            <a:effectLst/>
          </p:spPr>
          <p:txBody>
            <a:bodyPr wrap="none" anchor="ctr"/>
            <a:lstStyle/>
            <a:p>
              <a:pPr algn="ctr"/>
              <a:endParaRPr lang="en-US"/>
            </a:p>
          </p:txBody>
        </p:sp>
        <p:sp>
          <p:nvSpPr>
            <p:cNvPr id="66568"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anchor="ctr"/>
            <a:lstStyle/>
            <a:p>
              <a:endParaRPr lang="en-US"/>
            </a:p>
          </p:txBody>
        </p:sp>
        <p:sp>
          <p:nvSpPr>
            <p:cNvPr id="66569"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anchor="ctr"/>
            <a:lstStyle/>
            <a:p>
              <a:endParaRPr lang="en-US"/>
            </a:p>
          </p:txBody>
        </p:sp>
        <p:sp>
          <p:nvSpPr>
            <p:cNvPr id="66570"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wrap="none" anchor="ctr"/>
            <a:lstStyle/>
            <a:p>
              <a:endParaRPr lang="en-US"/>
            </a:p>
          </p:txBody>
        </p:sp>
        <p:pic>
          <p:nvPicPr>
            <p:cNvPr id="66571" name="Picture 11" descr="Picture1"/>
            <p:cNvPicPr>
              <a:picLocks noChangeAspect="1" noChangeArrowheads="1"/>
            </p:cNvPicPr>
            <p:nvPr/>
          </p:nvPicPr>
          <p:blipFill>
            <a:blip r:embed="rId2"/>
            <a:srcRect/>
            <a:stretch>
              <a:fillRect/>
            </a:stretch>
          </p:blipFill>
          <p:spPr bwMode="gray">
            <a:xfrm>
              <a:off x="4293" y="2880"/>
              <a:ext cx="616" cy="616"/>
            </a:xfrm>
            <a:prstGeom prst="rect">
              <a:avLst/>
            </a:prstGeom>
            <a:noFill/>
          </p:spPr>
        </p:pic>
        <p:sp>
          <p:nvSpPr>
            <p:cNvPr id="66572" name="Text Box 12"/>
            <p:cNvSpPr txBox="1">
              <a:spLocks noChangeArrowheads="1"/>
            </p:cNvSpPr>
            <p:nvPr/>
          </p:nvSpPr>
          <p:spPr bwMode="gray">
            <a:xfrm>
              <a:off x="4320" y="3105"/>
              <a:ext cx="876" cy="368"/>
            </a:xfrm>
            <a:prstGeom prst="rect">
              <a:avLst/>
            </a:prstGeom>
            <a:noFill/>
            <a:ln w="9525" algn="ctr">
              <a:noFill/>
              <a:miter lim="800000"/>
              <a:headEnd/>
              <a:tailEnd/>
            </a:ln>
            <a:effectLst/>
          </p:spPr>
          <p:txBody>
            <a:bodyPr wrap="none">
              <a:spAutoFit/>
            </a:bodyPr>
            <a:lstStyle/>
            <a:p>
              <a:pPr algn="ctr"/>
              <a:r>
                <a:rPr lang="fa-IR" sz="3200" b="1" dirty="0" smtClean="0">
                  <a:latin typeface="IranNastaliq" pitchFamily="18" charset="0"/>
                  <a:cs typeface="IranNastaliq" pitchFamily="18" charset="0"/>
                </a:rPr>
                <a:t>هزینه اولیه بالا</a:t>
              </a:r>
              <a:endParaRPr lang="en-US" sz="3200" dirty="0">
                <a:latin typeface="IranNastaliq" pitchFamily="18" charset="0"/>
                <a:cs typeface="IranNastaliq" pitchFamily="18" charset="0"/>
              </a:endParaRPr>
            </a:p>
          </p:txBody>
        </p:sp>
      </p:grpSp>
      <p:grpSp>
        <p:nvGrpSpPr>
          <p:cNvPr id="3" name="Group 13"/>
          <p:cNvGrpSpPr>
            <a:grpSpLocks/>
          </p:cNvGrpSpPr>
          <p:nvPr/>
        </p:nvGrpSpPr>
        <p:grpSpPr bwMode="auto">
          <a:xfrm>
            <a:off x="5214942" y="4572008"/>
            <a:ext cx="1789114" cy="1766887"/>
            <a:chOff x="2970" y="2823"/>
            <a:chExt cx="1127" cy="1113"/>
          </a:xfrm>
        </p:grpSpPr>
        <p:sp>
          <p:nvSpPr>
            <p:cNvPr id="66574" name="Oval 14"/>
            <p:cNvSpPr>
              <a:spLocks noChangeArrowheads="1"/>
            </p:cNvSpPr>
            <p:nvPr/>
          </p:nvSpPr>
          <p:spPr bwMode="gray">
            <a:xfrm>
              <a:off x="3120" y="3744"/>
              <a:ext cx="816" cy="192"/>
            </a:xfrm>
            <a:prstGeom prst="ellipse">
              <a:avLst/>
            </a:prstGeom>
            <a:gradFill rotWithShape="1">
              <a:gsLst>
                <a:gs pos="0">
                  <a:srgbClr val="969696"/>
                </a:gs>
                <a:gs pos="100000">
                  <a:srgbClr val="FFFFFF"/>
                </a:gs>
              </a:gsLst>
              <a:path path="shape">
                <a:fillToRect l="50000" t="50000" r="50000" b="50000"/>
              </a:path>
            </a:gradFill>
            <a:ln w="9525">
              <a:noFill/>
              <a:round/>
              <a:headEnd/>
              <a:tailEnd/>
            </a:ln>
            <a:effectLst/>
          </p:spPr>
          <p:txBody>
            <a:bodyPr wrap="none" anchor="ctr"/>
            <a:lstStyle/>
            <a:p>
              <a:pPr algn="ctr"/>
              <a:endParaRPr lang="en-US"/>
            </a:p>
          </p:txBody>
        </p:sp>
        <p:sp>
          <p:nvSpPr>
            <p:cNvPr id="66575" name="Oval 15"/>
            <p:cNvSpPr>
              <a:spLocks noChangeArrowheads="1"/>
            </p:cNvSpPr>
            <p:nvPr/>
          </p:nvSpPr>
          <p:spPr bwMode="gray">
            <a:xfrm>
              <a:off x="3024" y="2823"/>
              <a:ext cx="973" cy="973"/>
            </a:xfrm>
            <a:prstGeom prst="ellipse">
              <a:avLst/>
            </a:prstGeom>
            <a:gradFill rotWithShape="1">
              <a:gsLst>
                <a:gs pos="0">
                  <a:schemeClr val="accent1"/>
                </a:gs>
                <a:gs pos="100000">
                  <a:schemeClr val="accent1">
                    <a:gamma/>
                    <a:shade val="57255"/>
                    <a:invGamma/>
                  </a:schemeClr>
                </a:gs>
              </a:gsLst>
              <a:path path="rect">
                <a:fillToRect l="100000" t="100000"/>
              </a:path>
            </a:gradFill>
            <a:ln w="9525" algn="ctr">
              <a:noFill/>
              <a:round/>
              <a:headEnd/>
              <a:tailEnd/>
            </a:ln>
            <a:effectLst/>
          </p:spPr>
          <p:txBody>
            <a:bodyPr wrap="none" anchor="ctr"/>
            <a:lstStyle/>
            <a:p>
              <a:endParaRPr lang="en-US"/>
            </a:p>
          </p:txBody>
        </p:sp>
        <p:sp>
          <p:nvSpPr>
            <p:cNvPr id="66576" name="Oval 16"/>
            <p:cNvSpPr>
              <a:spLocks noChangeArrowheads="1"/>
            </p:cNvSpPr>
            <p:nvPr/>
          </p:nvSpPr>
          <p:spPr bwMode="gray">
            <a:xfrm>
              <a:off x="3045" y="2846"/>
              <a:ext cx="928" cy="929"/>
            </a:xfrm>
            <a:prstGeom prst="ellipse">
              <a:avLst/>
            </a:prstGeom>
            <a:gradFill rotWithShape="1">
              <a:gsLst>
                <a:gs pos="0">
                  <a:schemeClr val="accent1">
                    <a:alpha val="85001"/>
                  </a:schemeClr>
                </a:gs>
                <a:gs pos="100000">
                  <a:schemeClr val="accent1">
                    <a:gamma/>
                    <a:shade val="63529"/>
                    <a:invGamma/>
                  </a:schemeClr>
                </a:gs>
              </a:gsLst>
              <a:lin ang="2700000" scaled="1"/>
            </a:gradFill>
            <a:ln w="9525" algn="ctr">
              <a:noFill/>
              <a:round/>
              <a:headEnd/>
              <a:tailEnd/>
            </a:ln>
            <a:effectLst/>
          </p:spPr>
          <p:txBody>
            <a:bodyPr wrap="none" anchor="ctr"/>
            <a:lstStyle/>
            <a:p>
              <a:endParaRPr lang="en-US"/>
            </a:p>
          </p:txBody>
        </p:sp>
        <p:sp>
          <p:nvSpPr>
            <p:cNvPr id="66577" name="Oval 17"/>
            <p:cNvSpPr>
              <a:spLocks noChangeArrowheads="1"/>
            </p:cNvSpPr>
            <p:nvPr/>
          </p:nvSpPr>
          <p:spPr bwMode="gray">
            <a:xfrm>
              <a:off x="3081" y="2880"/>
              <a:ext cx="839" cy="839"/>
            </a:xfrm>
            <a:prstGeom prst="ellipse">
              <a:avLst/>
            </a:prstGeom>
            <a:gradFill rotWithShape="1">
              <a:gsLst>
                <a:gs pos="0">
                  <a:schemeClr val="accent1"/>
                </a:gs>
                <a:gs pos="100000">
                  <a:schemeClr val="accent1">
                    <a:gamma/>
                    <a:shade val="72549"/>
                    <a:invGamma/>
                  </a:schemeClr>
                </a:gs>
              </a:gsLst>
              <a:lin ang="2700000" scaled="1"/>
            </a:gradFill>
            <a:ln w="9525" algn="ctr">
              <a:noFill/>
              <a:round/>
              <a:headEnd/>
              <a:tailEnd/>
            </a:ln>
            <a:effectLst/>
          </p:spPr>
          <p:txBody>
            <a:bodyPr wrap="none" anchor="ctr"/>
            <a:lstStyle/>
            <a:p>
              <a:endParaRPr lang="en-US"/>
            </a:p>
          </p:txBody>
        </p:sp>
        <p:pic>
          <p:nvPicPr>
            <p:cNvPr id="66578" name="Picture 18" descr="Picture1"/>
            <p:cNvPicPr>
              <a:picLocks noChangeAspect="1" noChangeArrowheads="1"/>
            </p:cNvPicPr>
            <p:nvPr/>
          </p:nvPicPr>
          <p:blipFill>
            <a:blip r:embed="rId2"/>
            <a:srcRect/>
            <a:stretch>
              <a:fillRect/>
            </a:stretch>
          </p:blipFill>
          <p:spPr bwMode="gray">
            <a:xfrm>
              <a:off x="3045" y="2880"/>
              <a:ext cx="616" cy="616"/>
            </a:xfrm>
            <a:prstGeom prst="rect">
              <a:avLst/>
            </a:prstGeom>
            <a:noFill/>
          </p:spPr>
        </p:pic>
        <p:sp>
          <p:nvSpPr>
            <p:cNvPr id="66579" name="Text Box 19"/>
            <p:cNvSpPr txBox="1">
              <a:spLocks noChangeArrowheads="1"/>
            </p:cNvSpPr>
            <p:nvPr/>
          </p:nvSpPr>
          <p:spPr bwMode="gray">
            <a:xfrm>
              <a:off x="2970" y="3150"/>
              <a:ext cx="1127" cy="523"/>
            </a:xfrm>
            <a:prstGeom prst="rect">
              <a:avLst/>
            </a:prstGeom>
            <a:noFill/>
            <a:ln w="9525" algn="ctr">
              <a:noFill/>
              <a:miter lim="800000"/>
              <a:headEnd/>
              <a:tailEnd/>
            </a:ln>
            <a:effectLst/>
          </p:spPr>
          <p:txBody>
            <a:bodyPr wrap="square">
              <a:spAutoFit/>
            </a:bodyPr>
            <a:lstStyle/>
            <a:p>
              <a:pPr algn="ctr"/>
              <a:r>
                <a:rPr lang="fa-IR" sz="2400" b="1" dirty="0" smtClean="0">
                  <a:latin typeface="IranNastaliq" pitchFamily="18" charset="0"/>
                  <a:cs typeface="IranNastaliq" pitchFamily="18" charset="0"/>
                </a:rPr>
                <a:t>کیفیت نسبی</a:t>
              </a:r>
            </a:p>
            <a:p>
              <a:pPr algn="ctr"/>
              <a:r>
                <a:rPr lang="fa-IR" sz="2400" b="1" dirty="0" smtClean="0">
                  <a:latin typeface="IranNastaliq" pitchFamily="18" charset="0"/>
                  <a:cs typeface="IranNastaliq" pitchFamily="18" charset="0"/>
                </a:rPr>
                <a:t> بالای آب</a:t>
              </a:r>
              <a:endParaRPr lang="en-US" sz="2400" dirty="0">
                <a:latin typeface="IranNastaliq" pitchFamily="18" charset="0"/>
                <a:cs typeface="IranNastaliq" pitchFamily="18" charset="0"/>
              </a:endParaRPr>
            </a:p>
          </p:txBody>
        </p:sp>
      </p:grpSp>
      <p:grpSp>
        <p:nvGrpSpPr>
          <p:cNvPr id="4" name="Group 20"/>
          <p:cNvGrpSpPr>
            <a:grpSpLocks/>
          </p:cNvGrpSpPr>
          <p:nvPr/>
        </p:nvGrpSpPr>
        <p:grpSpPr bwMode="auto">
          <a:xfrm>
            <a:off x="3643306" y="4572008"/>
            <a:ext cx="1544638" cy="1766887"/>
            <a:chOff x="1776" y="2823"/>
            <a:chExt cx="973" cy="1113"/>
          </a:xfrm>
        </p:grpSpPr>
        <p:sp>
          <p:nvSpPr>
            <p:cNvPr id="66581" name="Oval 21"/>
            <p:cNvSpPr>
              <a:spLocks noChangeArrowheads="1"/>
            </p:cNvSpPr>
            <p:nvPr/>
          </p:nvSpPr>
          <p:spPr bwMode="gray">
            <a:xfrm>
              <a:off x="1872" y="3744"/>
              <a:ext cx="816" cy="192"/>
            </a:xfrm>
            <a:prstGeom prst="ellipse">
              <a:avLst/>
            </a:prstGeom>
            <a:gradFill rotWithShape="1">
              <a:gsLst>
                <a:gs pos="0">
                  <a:srgbClr val="969696"/>
                </a:gs>
                <a:gs pos="100000">
                  <a:srgbClr val="FFFFFF"/>
                </a:gs>
              </a:gsLst>
              <a:path path="shape">
                <a:fillToRect l="50000" t="50000" r="50000" b="50000"/>
              </a:path>
            </a:gradFill>
            <a:ln w="9525">
              <a:noFill/>
              <a:round/>
              <a:headEnd/>
              <a:tailEnd/>
            </a:ln>
            <a:effectLst/>
          </p:spPr>
          <p:txBody>
            <a:bodyPr wrap="none" anchor="ctr"/>
            <a:lstStyle/>
            <a:p>
              <a:pPr algn="ctr"/>
              <a:endParaRPr lang="en-US"/>
            </a:p>
          </p:txBody>
        </p:sp>
        <p:sp>
          <p:nvSpPr>
            <p:cNvPr id="66582" name="Oval 22"/>
            <p:cNvSpPr>
              <a:spLocks noChangeArrowheads="1"/>
            </p:cNvSpPr>
            <p:nvPr/>
          </p:nvSpPr>
          <p:spPr bwMode="gray">
            <a:xfrm>
              <a:off x="1776" y="2823"/>
              <a:ext cx="973" cy="973"/>
            </a:xfrm>
            <a:prstGeom prst="ellipse">
              <a:avLst/>
            </a:prstGeom>
            <a:gradFill rotWithShape="1">
              <a:gsLst>
                <a:gs pos="0">
                  <a:schemeClr val="hlink"/>
                </a:gs>
                <a:gs pos="100000">
                  <a:schemeClr val="hlink">
                    <a:gamma/>
                    <a:shade val="57255"/>
                    <a:invGamma/>
                  </a:schemeClr>
                </a:gs>
              </a:gsLst>
              <a:path path="rect">
                <a:fillToRect l="100000" t="100000"/>
              </a:path>
            </a:gradFill>
            <a:ln w="9525" algn="ctr">
              <a:noFill/>
              <a:round/>
              <a:headEnd/>
              <a:tailEnd/>
            </a:ln>
            <a:effectLst/>
          </p:spPr>
          <p:txBody>
            <a:bodyPr wrap="none" anchor="ctr"/>
            <a:lstStyle/>
            <a:p>
              <a:endParaRPr lang="en-US"/>
            </a:p>
          </p:txBody>
        </p:sp>
        <p:sp>
          <p:nvSpPr>
            <p:cNvPr id="66583" name="Oval 23"/>
            <p:cNvSpPr>
              <a:spLocks noChangeArrowheads="1"/>
            </p:cNvSpPr>
            <p:nvPr/>
          </p:nvSpPr>
          <p:spPr bwMode="gray">
            <a:xfrm>
              <a:off x="1797" y="2846"/>
              <a:ext cx="928" cy="929"/>
            </a:xfrm>
            <a:prstGeom prst="ellipse">
              <a:avLst/>
            </a:prstGeom>
            <a:gradFill rotWithShape="1">
              <a:gsLst>
                <a:gs pos="0">
                  <a:schemeClr val="hlink">
                    <a:alpha val="85001"/>
                  </a:schemeClr>
                </a:gs>
                <a:gs pos="100000">
                  <a:schemeClr val="hlink">
                    <a:gamma/>
                    <a:shade val="63529"/>
                    <a:invGamma/>
                  </a:schemeClr>
                </a:gs>
              </a:gsLst>
              <a:lin ang="2700000" scaled="1"/>
            </a:gradFill>
            <a:ln w="9525" algn="ctr">
              <a:noFill/>
              <a:round/>
              <a:headEnd/>
              <a:tailEnd/>
            </a:ln>
            <a:effectLst/>
          </p:spPr>
          <p:txBody>
            <a:bodyPr wrap="none" anchor="ctr"/>
            <a:lstStyle/>
            <a:p>
              <a:endParaRPr lang="en-US"/>
            </a:p>
          </p:txBody>
        </p:sp>
        <p:sp>
          <p:nvSpPr>
            <p:cNvPr id="66584" name="Oval 24"/>
            <p:cNvSpPr>
              <a:spLocks noChangeArrowheads="1"/>
            </p:cNvSpPr>
            <p:nvPr/>
          </p:nvSpPr>
          <p:spPr bwMode="gray">
            <a:xfrm>
              <a:off x="1833" y="2880"/>
              <a:ext cx="839" cy="839"/>
            </a:xfrm>
            <a:prstGeom prst="ellipse">
              <a:avLst/>
            </a:prstGeom>
            <a:gradFill rotWithShape="1">
              <a:gsLst>
                <a:gs pos="0">
                  <a:schemeClr val="hlink"/>
                </a:gs>
                <a:gs pos="100000">
                  <a:schemeClr val="hlink">
                    <a:gamma/>
                    <a:shade val="72549"/>
                    <a:invGamma/>
                  </a:schemeClr>
                </a:gs>
              </a:gsLst>
              <a:lin ang="2700000" scaled="1"/>
            </a:gradFill>
            <a:ln w="9525" algn="ctr">
              <a:noFill/>
              <a:round/>
              <a:headEnd/>
              <a:tailEnd/>
            </a:ln>
            <a:effectLst/>
          </p:spPr>
          <p:txBody>
            <a:bodyPr wrap="none" anchor="ctr"/>
            <a:lstStyle/>
            <a:p>
              <a:endParaRPr lang="en-US"/>
            </a:p>
          </p:txBody>
        </p:sp>
        <p:pic>
          <p:nvPicPr>
            <p:cNvPr id="66585" name="Picture 25" descr="Picture1"/>
            <p:cNvPicPr>
              <a:picLocks noChangeAspect="1" noChangeArrowheads="1"/>
            </p:cNvPicPr>
            <p:nvPr/>
          </p:nvPicPr>
          <p:blipFill>
            <a:blip r:embed="rId2"/>
            <a:srcRect/>
            <a:stretch>
              <a:fillRect/>
            </a:stretch>
          </p:blipFill>
          <p:spPr bwMode="gray">
            <a:xfrm>
              <a:off x="1797" y="2880"/>
              <a:ext cx="616" cy="616"/>
            </a:xfrm>
            <a:prstGeom prst="rect">
              <a:avLst/>
            </a:prstGeom>
            <a:noFill/>
          </p:spPr>
        </p:pic>
        <p:sp>
          <p:nvSpPr>
            <p:cNvPr id="66586" name="Text Box 26"/>
            <p:cNvSpPr txBox="1">
              <a:spLocks noChangeArrowheads="1"/>
            </p:cNvSpPr>
            <p:nvPr/>
          </p:nvSpPr>
          <p:spPr bwMode="gray">
            <a:xfrm>
              <a:off x="1800" y="3105"/>
              <a:ext cx="949" cy="330"/>
            </a:xfrm>
            <a:prstGeom prst="rect">
              <a:avLst/>
            </a:prstGeom>
            <a:noFill/>
            <a:ln w="9525" algn="ctr">
              <a:noFill/>
              <a:miter lim="800000"/>
              <a:headEnd/>
              <a:tailEnd/>
            </a:ln>
            <a:effectLst/>
          </p:spPr>
          <p:txBody>
            <a:bodyPr wrap="none">
              <a:spAutoFit/>
            </a:bodyPr>
            <a:lstStyle/>
            <a:p>
              <a:pPr algn="ctr"/>
              <a:r>
                <a:rPr lang="fa-IR" sz="2800" b="1" dirty="0" smtClean="0">
                  <a:latin typeface="IranNastaliq" pitchFamily="18" charset="0"/>
                  <a:cs typeface="IranNastaliq" pitchFamily="18" charset="0"/>
                </a:rPr>
                <a:t>تلفات باد بردگی</a:t>
              </a:r>
              <a:endParaRPr lang="en-US" sz="2800" dirty="0">
                <a:latin typeface="IranNastaliq" pitchFamily="18" charset="0"/>
                <a:cs typeface="IranNastaliq" pitchFamily="18" charset="0"/>
              </a:endParaRPr>
            </a:p>
          </p:txBody>
        </p:sp>
      </p:grpSp>
      <p:grpSp>
        <p:nvGrpSpPr>
          <p:cNvPr id="5" name="Group 27"/>
          <p:cNvGrpSpPr>
            <a:grpSpLocks/>
          </p:cNvGrpSpPr>
          <p:nvPr/>
        </p:nvGrpSpPr>
        <p:grpSpPr bwMode="auto">
          <a:xfrm>
            <a:off x="1928794" y="4572008"/>
            <a:ext cx="1544637" cy="1766887"/>
            <a:chOff x="555" y="2823"/>
            <a:chExt cx="973" cy="1113"/>
          </a:xfrm>
        </p:grpSpPr>
        <p:sp>
          <p:nvSpPr>
            <p:cNvPr id="66588" name="Oval 28"/>
            <p:cNvSpPr>
              <a:spLocks noChangeArrowheads="1"/>
            </p:cNvSpPr>
            <p:nvPr/>
          </p:nvSpPr>
          <p:spPr bwMode="gray">
            <a:xfrm>
              <a:off x="624" y="3744"/>
              <a:ext cx="816" cy="192"/>
            </a:xfrm>
            <a:prstGeom prst="ellipse">
              <a:avLst/>
            </a:prstGeom>
            <a:gradFill rotWithShape="1">
              <a:gsLst>
                <a:gs pos="0">
                  <a:srgbClr val="969696"/>
                </a:gs>
                <a:gs pos="100000">
                  <a:schemeClr val="bg1"/>
                </a:gs>
              </a:gsLst>
              <a:path path="shape">
                <a:fillToRect l="50000" t="50000" r="50000" b="50000"/>
              </a:path>
            </a:gradFill>
            <a:ln w="9525">
              <a:noFill/>
              <a:round/>
              <a:headEnd/>
              <a:tailEnd/>
            </a:ln>
            <a:effectLst/>
          </p:spPr>
          <p:txBody>
            <a:bodyPr wrap="none" anchor="ctr"/>
            <a:lstStyle/>
            <a:p>
              <a:pPr algn="ctr"/>
              <a:endParaRPr lang="en-US"/>
            </a:p>
          </p:txBody>
        </p:sp>
        <p:sp>
          <p:nvSpPr>
            <p:cNvPr id="66589" name="Oval 29"/>
            <p:cNvSpPr>
              <a:spLocks noChangeArrowheads="1"/>
            </p:cNvSpPr>
            <p:nvPr/>
          </p:nvSpPr>
          <p:spPr bwMode="gray">
            <a:xfrm>
              <a:off x="555" y="2823"/>
              <a:ext cx="973" cy="973"/>
            </a:xfrm>
            <a:prstGeom prst="ellipse">
              <a:avLst/>
            </a:prstGeom>
            <a:gradFill rotWithShape="1">
              <a:gsLst>
                <a:gs pos="0">
                  <a:schemeClr val="tx2"/>
                </a:gs>
                <a:gs pos="100000">
                  <a:schemeClr val="tx2">
                    <a:gamma/>
                    <a:shade val="57255"/>
                    <a:invGamma/>
                  </a:schemeClr>
                </a:gs>
              </a:gsLst>
              <a:path path="rect">
                <a:fillToRect l="100000" t="100000"/>
              </a:path>
            </a:gradFill>
            <a:ln w="9525" algn="ctr">
              <a:noFill/>
              <a:round/>
              <a:headEnd/>
              <a:tailEnd/>
            </a:ln>
            <a:effectLst/>
          </p:spPr>
          <p:txBody>
            <a:bodyPr wrap="none" anchor="ctr"/>
            <a:lstStyle/>
            <a:p>
              <a:endParaRPr lang="en-US"/>
            </a:p>
          </p:txBody>
        </p:sp>
        <p:sp>
          <p:nvSpPr>
            <p:cNvPr id="66590" name="Oval 30"/>
            <p:cNvSpPr>
              <a:spLocks noChangeArrowheads="1"/>
            </p:cNvSpPr>
            <p:nvPr/>
          </p:nvSpPr>
          <p:spPr bwMode="gray">
            <a:xfrm>
              <a:off x="576" y="2846"/>
              <a:ext cx="928" cy="929"/>
            </a:xfrm>
            <a:prstGeom prst="ellipse">
              <a:avLst/>
            </a:prstGeom>
            <a:gradFill rotWithShape="1">
              <a:gsLst>
                <a:gs pos="0">
                  <a:schemeClr val="tx2">
                    <a:alpha val="85001"/>
                  </a:schemeClr>
                </a:gs>
                <a:gs pos="100000">
                  <a:schemeClr val="tx2">
                    <a:gamma/>
                    <a:shade val="63529"/>
                    <a:invGamma/>
                  </a:schemeClr>
                </a:gs>
              </a:gsLst>
              <a:lin ang="2700000" scaled="1"/>
            </a:gradFill>
            <a:ln w="9525" algn="ctr">
              <a:noFill/>
              <a:round/>
              <a:headEnd/>
              <a:tailEnd/>
            </a:ln>
            <a:effectLst/>
          </p:spPr>
          <p:txBody>
            <a:bodyPr wrap="none" anchor="ctr"/>
            <a:lstStyle/>
            <a:p>
              <a:endParaRPr lang="en-US"/>
            </a:p>
          </p:txBody>
        </p:sp>
        <p:sp>
          <p:nvSpPr>
            <p:cNvPr id="66591" name="Oval 31"/>
            <p:cNvSpPr>
              <a:spLocks noChangeArrowheads="1"/>
            </p:cNvSpPr>
            <p:nvPr/>
          </p:nvSpPr>
          <p:spPr bwMode="gray">
            <a:xfrm>
              <a:off x="612" y="2880"/>
              <a:ext cx="839" cy="839"/>
            </a:xfrm>
            <a:prstGeom prst="ellipse">
              <a:avLst/>
            </a:prstGeom>
            <a:gradFill rotWithShape="1">
              <a:gsLst>
                <a:gs pos="0">
                  <a:schemeClr val="tx2"/>
                </a:gs>
                <a:gs pos="100000">
                  <a:schemeClr val="tx2">
                    <a:gamma/>
                    <a:shade val="72549"/>
                    <a:invGamma/>
                  </a:schemeClr>
                </a:gs>
              </a:gsLst>
              <a:lin ang="2700000" scaled="1"/>
            </a:gradFill>
            <a:ln w="9525" algn="ctr">
              <a:noFill/>
              <a:round/>
              <a:headEnd/>
              <a:tailEnd/>
            </a:ln>
            <a:effectLst/>
          </p:spPr>
          <p:txBody>
            <a:bodyPr wrap="none" anchor="ctr"/>
            <a:lstStyle/>
            <a:p>
              <a:endParaRPr lang="en-US"/>
            </a:p>
          </p:txBody>
        </p:sp>
        <p:pic>
          <p:nvPicPr>
            <p:cNvPr id="66592" name="Picture 32" descr="Picture1"/>
            <p:cNvPicPr>
              <a:picLocks noChangeAspect="1" noChangeArrowheads="1"/>
            </p:cNvPicPr>
            <p:nvPr/>
          </p:nvPicPr>
          <p:blipFill>
            <a:blip r:embed="rId2"/>
            <a:srcRect/>
            <a:stretch>
              <a:fillRect/>
            </a:stretch>
          </p:blipFill>
          <p:spPr bwMode="gray">
            <a:xfrm>
              <a:off x="576" y="2880"/>
              <a:ext cx="616" cy="616"/>
            </a:xfrm>
            <a:prstGeom prst="rect">
              <a:avLst/>
            </a:prstGeom>
            <a:noFill/>
          </p:spPr>
        </p:pic>
        <p:sp>
          <p:nvSpPr>
            <p:cNvPr id="66593" name="Text Box 33"/>
            <p:cNvSpPr txBox="1">
              <a:spLocks noChangeArrowheads="1"/>
            </p:cNvSpPr>
            <p:nvPr/>
          </p:nvSpPr>
          <p:spPr bwMode="gray">
            <a:xfrm>
              <a:off x="585" y="3150"/>
              <a:ext cx="882" cy="330"/>
            </a:xfrm>
            <a:prstGeom prst="rect">
              <a:avLst/>
            </a:prstGeom>
            <a:noFill/>
            <a:ln w="9525" algn="ctr">
              <a:noFill/>
              <a:miter lim="800000"/>
              <a:headEnd/>
              <a:tailEnd/>
            </a:ln>
            <a:effectLst/>
          </p:spPr>
          <p:txBody>
            <a:bodyPr wrap="none">
              <a:spAutoFit/>
            </a:bodyPr>
            <a:lstStyle/>
            <a:p>
              <a:pPr algn="ctr"/>
              <a:r>
                <a:rPr lang="fa-IR" sz="2800" b="1" dirty="0" smtClean="0">
                  <a:latin typeface="IranNastaliq" pitchFamily="18" charset="0"/>
                  <a:cs typeface="IranNastaliq" pitchFamily="18" charset="0"/>
                </a:rPr>
                <a:t>نیاز به آموزش</a:t>
              </a:r>
              <a:endParaRPr lang="en-US" sz="2800" dirty="0">
                <a:latin typeface="IranNastaliq" pitchFamily="18" charset="0"/>
                <a:cs typeface="IranNastaliq" pitchFamily="18" charset="0"/>
              </a:endParaRPr>
            </a:p>
          </p:txBody>
        </p:sp>
      </p:grpSp>
      <p:grpSp>
        <p:nvGrpSpPr>
          <p:cNvPr id="35" name="Group 6"/>
          <p:cNvGrpSpPr>
            <a:grpSpLocks/>
          </p:cNvGrpSpPr>
          <p:nvPr/>
        </p:nvGrpSpPr>
        <p:grpSpPr bwMode="auto">
          <a:xfrm>
            <a:off x="214282" y="4643446"/>
            <a:ext cx="1544638" cy="1766887"/>
            <a:chOff x="4272" y="2823"/>
            <a:chExt cx="973" cy="1113"/>
          </a:xfrm>
        </p:grpSpPr>
        <p:sp>
          <p:nvSpPr>
            <p:cNvPr id="36" name="Oval 7"/>
            <p:cNvSpPr>
              <a:spLocks noChangeArrowheads="1"/>
            </p:cNvSpPr>
            <p:nvPr/>
          </p:nvSpPr>
          <p:spPr bwMode="gray">
            <a:xfrm>
              <a:off x="4368" y="3744"/>
              <a:ext cx="816" cy="192"/>
            </a:xfrm>
            <a:prstGeom prst="ellipse">
              <a:avLst/>
            </a:prstGeom>
            <a:gradFill rotWithShape="1">
              <a:gsLst>
                <a:gs pos="0">
                  <a:srgbClr val="969696"/>
                </a:gs>
                <a:gs pos="100000">
                  <a:srgbClr val="FFFFFF"/>
                </a:gs>
              </a:gsLst>
              <a:path path="shape">
                <a:fillToRect l="50000" t="50000" r="50000" b="50000"/>
              </a:path>
            </a:gradFill>
            <a:ln w="9525">
              <a:noFill/>
              <a:round/>
              <a:headEnd/>
              <a:tailEnd/>
            </a:ln>
            <a:effectLst/>
          </p:spPr>
          <p:txBody>
            <a:bodyPr wrap="none" anchor="ctr"/>
            <a:lstStyle/>
            <a:p>
              <a:pPr algn="ctr"/>
              <a:endParaRPr lang="en-US"/>
            </a:p>
          </p:txBody>
        </p:sp>
        <p:sp>
          <p:nvSpPr>
            <p:cNvPr id="37"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anchor="ctr"/>
            <a:lstStyle/>
            <a:p>
              <a:endParaRPr lang="en-US"/>
            </a:p>
          </p:txBody>
        </p:sp>
        <p:sp>
          <p:nvSpPr>
            <p:cNvPr id="38"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anchor="ctr"/>
            <a:lstStyle/>
            <a:p>
              <a:endParaRPr lang="en-US"/>
            </a:p>
          </p:txBody>
        </p:sp>
        <p:sp>
          <p:nvSpPr>
            <p:cNvPr id="39"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wrap="none" anchor="ctr"/>
            <a:lstStyle/>
            <a:p>
              <a:endParaRPr lang="en-US"/>
            </a:p>
          </p:txBody>
        </p:sp>
        <p:pic>
          <p:nvPicPr>
            <p:cNvPr id="40" name="Picture 11" descr="Picture1"/>
            <p:cNvPicPr>
              <a:picLocks noChangeAspect="1" noChangeArrowheads="1"/>
            </p:cNvPicPr>
            <p:nvPr/>
          </p:nvPicPr>
          <p:blipFill>
            <a:blip r:embed="rId2"/>
            <a:srcRect/>
            <a:stretch>
              <a:fillRect/>
            </a:stretch>
          </p:blipFill>
          <p:spPr bwMode="gray">
            <a:xfrm>
              <a:off x="4293" y="2880"/>
              <a:ext cx="616" cy="616"/>
            </a:xfrm>
            <a:prstGeom prst="rect">
              <a:avLst/>
            </a:prstGeom>
            <a:noFill/>
          </p:spPr>
        </p:pic>
        <p:sp>
          <p:nvSpPr>
            <p:cNvPr id="41" name="Text Box 12"/>
            <p:cNvSpPr txBox="1">
              <a:spLocks noChangeArrowheads="1"/>
            </p:cNvSpPr>
            <p:nvPr/>
          </p:nvSpPr>
          <p:spPr bwMode="gray">
            <a:xfrm>
              <a:off x="4320" y="3105"/>
              <a:ext cx="747" cy="368"/>
            </a:xfrm>
            <a:prstGeom prst="rect">
              <a:avLst/>
            </a:prstGeom>
            <a:noFill/>
            <a:ln w="9525" algn="ctr">
              <a:noFill/>
              <a:miter lim="800000"/>
              <a:headEnd/>
              <a:tailEnd/>
            </a:ln>
            <a:effectLst/>
          </p:spPr>
          <p:txBody>
            <a:bodyPr wrap="none">
              <a:spAutoFit/>
            </a:bodyPr>
            <a:lstStyle/>
            <a:p>
              <a:pPr algn="ctr"/>
              <a:r>
                <a:rPr lang="fa-IR" sz="3200" b="1" dirty="0" smtClean="0">
                  <a:latin typeface="IranNastaliq" pitchFamily="18" charset="0"/>
                  <a:cs typeface="IranNastaliq" pitchFamily="18" charset="0"/>
                </a:rPr>
                <a:t>شکل زمین</a:t>
              </a:r>
              <a:endParaRPr lang="en-US" sz="3200" dirty="0">
                <a:latin typeface="IranNastaliq" pitchFamily="18" charset="0"/>
                <a:cs typeface="IranNastaliq" pitchFamily="18" charset="0"/>
              </a:endParaRPr>
            </a:p>
          </p:txBody>
        </p:sp>
      </p:grpSp>
      <p:pic>
        <p:nvPicPr>
          <p:cNvPr id="21506" name="Picture 2" descr="C:\Users\Asadi\Desktop\IrrigationMethodPhoto\abyary.jpg"/>
          <p:cNvPicPr>
            <a:picLocks noChangeAspect="1" noChangeArrowheads="1"/>
          </p:cNvPicPr>
          <p:nvPr/>
        </p:nvPicPr>
        <p:blipFill>
          <a:blip r:embed="rId3"/>
          <a:srcRect/>
          <a:stretch>
            <a:fillRect/>
          </a:stretch>
        </p:blipFill>
        <p:spPr bwMode="auto">
          <a:xfrm>
            <a:off x="2786049" y="1428736"/>
            <a:ext cx="3107551" cy="2071702"/>
          </a:xfrm>
          <a:prstGeom prst="rect">
            <a:avLst/>
          </a:prstGeom>
          <a:noFill/>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800" dirty="0" smtClean="0">
                <a:solidFill>
                  <a:schemeClr val="tx1"/>
                </a:solidFill>
                <a:latin typeface="IranNastaliq" pitchFamily="18" charset="0"/>
                <a:cs typeface="IranNastaliq" pitchFamily="18" charset="0"/>
              </a:rPr>
              <a:t>آبیاری قطره ای ( موضعی) </a:t>
            </a:r>
            <a:endParaRPr lang="en-US" sz="4800" dirty="0">
              <a:solidFill>
                <a:schemeClr val="tx1"/>
              </a:solidFill>
              <a:latin typeface="IranNastaliq" pitchFamily="18" charset="0"/>
              <a:cs typeface="IranNastaliq" pitchFamily="18" charset="0"/>
            </a:endParaRPr>
          </a:p>
        </p:txBody>
      </p:sp>
      <p:pic>
        <p:nvPicPr>
          <p:cNvPr id="4" name="Picture 2" descr="slide35_150dpi12bit"/>
          <p:cNvPicPr>
            <a:picLocks noChangeAspect="1" noChangeArrowheads="1"/>
          </p:cNvPicPr>
          <p:nvPr/>
        </p:nvPicPr>
        <p:blipFill>
          <a:blip r:embed="rId2" cstate="print"/>
          <a:srcRect l="3819" r="8333"/>
          <a:stretch>
            <a:fillRect/>
          </a:stretch>
        </p:blipFill>
        <p:spPr bwMode="auto">
          <a:xfrm>
            <a:off x="0" y="4542416"/>
            <a:ext cx="3071802" cy="2315584"/>
          </a:xfrm>
          <a:prstGeom prst="rect">
            <a:avLst/>
          </a:prstGeom>
          <a:noFill/>
        </p:spPr>
      </p:pic>
      <p:pic>
        <p:nvPicPr>
          <p:cNvPr id="5" name="Picture 6" descr="microspinklers"/>
          <p:cNvPicPr>
            <a:picLocks noChangeAspect="1" noChangeArrowheads="1"/>
          </p:cNvPicPr>
          <p:nvPr/>
        </p:nvPicPr>
        <p:blipFill>
          <a:blip r:embed="rId3"/>
          <a:srcRect/>
          <a:stretch>
            <a:fillRect/>
          </a:stretch>
        </p:blipFill>
        <p:spPr bwMode="auto">
          <a:xfrm>
            <a:off x="6510310" y="4775547"/>
            <a:ext cx="2633690" cy="2082453"/>
          </a:xfrm>
          <a:prstGeom prst="rect">
            <a:avLst/>
          </a:prstGeom>
          <a:noFill/>
        </p:spPr>
      </p:pic>
      <p:pic>
        <p:nvPicPr>
          <p:cNvPr id="6" name="Picture 5" descr="320691_AguVuV7u.jpg"/>
          <p:cNvPicPr>
            <a:picLocks noChangeAspect="1"/>
          </p:cNvPicPr>
          <p:nvPr/>
        </p:nvPicPr>
        <p:blipFill>
          <a:blip r:embed="rId4"/>
          <a:stretch>
            <a:fillRect/>
          </a:stretch>
        </p:blipFill>
        <p:spPr>
          <a:xfrm>
            <a:off x="2214546" y="1500174"/>
            <a:ext cx="5310199" cy="316543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14290"/>
            <a:ext cx="9144000" cy="563563"/>
          </a:xfrm>
        </p:spPr>
        <p:txBody>
          <a:bodyPr/>
          <a:lstStyle/>
          <a:p>
            <a:pPr rtl="1"/>
            <a:r>
              <a:rPr lang="fa-IR" b="0" dirty="0" smtClean="0">
                <a:solidFill>
                  <a:srgbClr val="C00000"/>
                </a:solidFill>
                <a:latin typeface="IranNastaliq" pitchFamily="18" charset="0"/>
                <a:cs typeface="IranNastaliq" pitchFamily="18" charset="0"/>
              </a:rPr>
              <a:t>آبياري كرتي يا غرقابي</a:t>
            </a:r>
            <a:endParaRPr lang="en-US" b="0" dirty="0">
              <a:solidFill>
                <a:srgbClr val="C00000"/>
              </a:solidFill>
              <a:latin typeface="IranNastaliq" pitchFamily="18" charset="0"/>
              <a:cs typeface="IranNastaliq" pitchFamily="18" charset="0"/>
            </a:endParaRPr>
          </a:p>
        </p:txBody>
      </p:sp>
      <p:pic>
        <p:nvPicPr>
          <p:cNvPr id="31" name="Picture 30" descr="r4082e3t.gif"/>
          <p:cNvPicPr>
            <a:picLocks noChangeAspect="1"/>
          </p:cNvPicPr>
          <p:nvPr/>
        </p:nvPicPr>
        <p:blipFill>
          <a:blip r:embed="rId2"/>
          <a:stretch>
            <a:fillRect/>
          </a:stretch>
        </p:blipFill>
        <p:spPr>
          <a:xfrm>
            <a:off x="0" y="4055480"/>
            <a:ext cx="4500562" cy="2802520"/>
          </a:xfrm>
          <a:prstGeom prst="rect">
            <a:avLst/>
          </a:prstGeom>
        </p:spPr>
      </p:pic>
      <p:sp>
        <p:nvSpPr>
          <p:cNvPr id="32" name="TextBox 31"/>
          <p:cNvSpPr txBox="1"/>
          <p:nvPr/>
        </p:nvSpPr>
        <p:spPr>
          <a:xfrm>
            <a:off x="0" y="928670"/>
            <a:ext cx="9144000" cy="3477875"/>
          </a:xfrm>
          <a:prstGeom prst="rect">
            <a:avLst/>
          </a:prstGeom>
          <a:noFill/>
        </p:spPr>
        <p:txBody>
          <a:bodyPr wrap="square" rtlCol="0">
            <a:spAutoFit/>
          </a:bodyPr>
          <a:lstStyle/>
          <a:p>
            <a:pPr algn="just" rtl="1"/>
            <a:r>
              <a:rPr lang="fa-IR" sz="2000" dirty="0" smtClean="0">
                <a:latin typeface="IranNastaliq" pitchFamily="18" charset="0"/>
                <a:cs typeface="B Titr" pitchFamily="2" charset="-78"/>
              </a:rPr>
              <a:t>استفاده از کرت ساده ترین و رایج ترین راه در تمام روشهای آبیاری سطحی است. اصطلاحا در فرهنگ آبياري، كرت به زمين صاف و بدون شيب اطلاق مي گردد كه اطراف آن براي جلوگيري از رواناب توسط خاكريزهايي احاطه گرديده است. </a:t>
            </a:r>
            <a:endParaRPr lang="en-US" sz="2000" dirty="0" smtClean="0">
              <a:latin typeface="IranNastaliq" pitchFamily="18" charset="0"/>
              <a:cs typeface="B Titr" pitchFamily="2" charset="-78"/>
            </a:endParaRPr>
          </a:p>
          <a:p>
            <a:pPr algn="just" rtl="1"/>
            <a:endParaRPr lang="en-US" sz="2000" b="1" dirty="0" smtClean="0">
              <a:latin typeface="IranNastaliq" pitchFamily="18" charset="0"/>
              <a:cs typeface="B Lotus" pitchFamily="2" charset="-78"/>
            </a:endParaRPr>
          </a:p>
          <a:p>
            <a:pPr algn="r" rtl="1"/>
            <a:r>
              <a:rPr lang="fa-IR" sz="2000" dirty="0" smtClean="0">
                <a:solidFill>
                  <a:srgbClr val="FF0000"/>
                </a:solidFill>
                <a:cs typeface="B Titr" pitchFamily="2" charset="-78"/>
              </a:rPr>
              <a:t>محاسن: رواناب سطحي وجود ندارد، امكان آبشويي خاك </a:t>
            </a:r>
            <a:r>
              <a:rPr lang="en-US" sz="2000" dirty="0" smtClean="0">
                <a:solidFill>
                  <a:srgbClr val="FF0000"/>
                </a:solidFill>
                <a:cs typeface="B Titr" pitchFamily="2" charset="-78"/>
              </a:rPr>
              <a:t>Leaching</a:t>
            </a:r>
            <a:r>
              <a:rPr lang="fa-IR" sz="2000" dirty="0" smtClean="0">
                <a:solidFill>
                  <a:srgbClr val="FF0000"/>
                </a:solidFill>
                <a:cs typeface="B Titr" pitchFamily="2" charset="-78"/>
              </a:rPr>
              <a:t>)) وجود دارد و اتوماتيك كردن سيستم ساده است.</a:t>
            </a:r>
            <a:endParaRPr lang="en-US" sz="2000" dirty="0" smtClean="0">
              <a:solidFill>
                <a:srgbClr val="FF0000"/>
              </a:solidFill>
              <a:cs typeface="B Titr" pitchFamily="2" charset="-78"/>
            </a:endParaRPr>
          </a:p>
          <a:p>
            <a:pPr algn="r" rtl="1"/>
            <a:endParaRPr lang="en-US" sz="2000" dirty="0" smtClean="0">
              <a:solidFill>
                <a:srgbClr val="FF0000"/>
              </a:solidFill>
              <a:cs typeface="B Titr" pitchFamily="2" charset="-78"/>
            </a:endParaRPr>
          </a:p>
          <a:p>
            <a:pPr algn="r" rtl="1"/>
            <a:r>
              <a:rPr lang="fa-IR" sz="2000" dirty="0" smtClean="0">
                <a:solidFill>
                  <a:schemeClr val="tx2"/>
                </a:solidFill>
                <a:cs typeface="B Titr" pitchFamily="2" charset="-78"/>
              </a:rPr>
              <a:t>معايب: در كشاورزي مكانيزه ابعاد كرت بزرگ در نظر گرفته مي شود و لذا معمولا هزينه تسطيح زياد است. در كرت هاي كوچك كار ماشين آلات سخت است. </a:t>
            </a:r>
            <a:endParaRPr lang="en-US" sz="2000" dirty="0" smtClean="0">
              <a:solidFill>
                <a:schemeClr val="tx2"/>
              </a:solidFill>
              <a:cs typeface="B Titr" pitchFamily="2" charset="-78"/>
            </a:endParaRPr>
          </a:p>
          <a:p>
            <a:pPr algn="just" rtl="1"/>
            <a:endParaRPr lang="en-US" sz="2000" b="1" dirty="0" smtClean="0">
              <a:latin typeface="IranNastaliq" pitchFamily="18" charset="0"/>
              <a:cs typeface="B Lotus" pitchFamily="2" charset="-78"/>
            </a:endParaRPr>
          </a:p>
          <a:p>
            <a:pPr algn="just" rtl="1"/>
            <a:endParaRPr lang="en-US" sz="2000" b="1" dirty="0">
              <a:latin typeface="IranNastaliq" pitchFamily="18" charset="0"/>
              <a:cs typeface="B Lotus" pitchFamily="2" charset="-78"/>
            </a:endParaRPr>
          </a:p>
        </p:txBody>
      </p:sp>
      <p:pic>
        <p:nvPicPr>
          <p:cNvPr id="5" name="Picture 4" descr="23_8503160516_L600.jpg"/>
          <p:cNvPicPr>
            <a:picLocks noChangeAspect="1"/>
          </p:cNvPicPr>
          <p:nvPr/>
        </p:nvPicPr>
        <p:blipFill>
          <a:blip r:embed="rId3"/>
          <a:srcRect b="4838"/>
          <a:stretch>
            <a:fillRect/>
          </a:stretch>
        </p:blipFill>
        <p:spPr>
          <a:xfrm>
            <a:off x="4714876" y="4047919"/>
            <a:ext cx="4238660" cy="2810081"/>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63563"/>
          </a:xfrm>
        </p:spPr>
        <p:txBody>
          <a:bodyPr/>
          <a:lstStyle/>
          <a:p>
            <a:r>
              <a:rPr lang="fa-IR" sz="3200" dirty="0" smtClean="0">
                <a:solidFill>
                  <a:schemeClr val="tx1"/>
                </a:solidFill>
                <a:cs typeface="B Titr" pitchFamily="2" charset="-78"/>
              </a:rPr>
              <a:t>شمایی کلی از یک سیستم آبیاری قطره ای </a:t>
            </a:r>
            <a:endParaRPr lang="en-US" sz="3200" dirty="0">
              <a:solidFill>
                <a:schemeClr val="tx1"/>
              </a:solidFill>
              <a:cs typeface="B Titr" pitchFamily="2" charset="-78"/>
            </a:endParaRPr>
          </a:p>
        </p:txBody>
      </p:sp>
      <p:pic>
        <p:nvPicPr>
          <p:cNvPr id="3" name="Picture 2" descr="320691_AguVuV7u.jpg"/>
          <p:cNvPicPr>
            <a:picLocks noChangeAspect="1"/>
          </p:cNvPicPr>
          <p:nvPr/>
        </p:nvPicPr>
        <p:blipFill>
          <a:blip r:embed="rId2"/>
          <a:srcRect b="11904"/>
          <a:stretch>
            <a:fillRect/>
          </a:stretch>
        </p:blipFill>
        <p:spPr>
          <a:xfrm>
            <a:off x="1" y="857232"/>
            <a:ext cx="9001156" cy="6000768"/>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373188"/>
            <a:ext cx="8913813" cy="4273199"/>
          </a:xfrm>
          <a:prstGeom prst="rect">
            <a:avLst/>
          </a:prstGeom>
          <a:noFill/>
          <a:ln w="12700">
            <a:noFill/>
            <a:miter lim="800000"/>
            <a:headEnd type="none" w="sm" len="sm"/>
            <a:tailEnd type="none" w="sm" len="sm"/>
          </a:ln>
          <a:effectLst/>
        </p:spPr>
        <p:txBody>
          <a:bodyPr lIns="63729" tIns="31866" rIns="63729" bIns="31866">
            <a:spAutoFit/>
          </a:bodyPr>
          <a:lstStyle/>
          <a:p>
            <a:pPr algn="r" defTabSz="638175" rtl="1">
              <a:lnSpc>
                <a:spcPct val="145000"/>
              </a:lnSpc>
              <a:buClr>
                <a:srgbClr val="AC2F2C"/>
              </a:buClr>
              <a:buSzPct val="110000"/>
              <a:buFont typeface="Wingdings" pitchFamily="2" charset="2"/>
              <a:buChar char="v"/>
            </a:pPr>
            <a:r>
              <a:rPr lang="en-US" sz="2500" b="1" dirty="0">
                <a:solidFill>
                  <a:srgbClr val="FF0000"/>
                </a:solidFill>
                <a:cs typeface="Roya" pitchFamily="2" charset="-78"/>
              </a:rPr>
              <a:t> </a:t>
            </a:r>
            <a:r>
              <a:rPr lang="ar-SA" sz="3400" b="1" dirty="0">
                <a:solidFill>
                  <a:srgbClr val="FF0000"/>
                </a:solidFill>
                <a:cs typeface="Roya" pitchFamily="2" charset="-78"/>
              </a:rPr>
              <a:t>حوضچه رسوب‌گير</a:t>
            </a:r>
            <a:endParaRPr lang="en-US" sz="3400" b="1" dirty="0">
              <a:solidFill>
                <a:srgbClr val="FF0000"/>
              </a:solidFill>
              <a:cs typeface="Roya" pitchFamily="2" charset="-78"/>
            </a:endParaRPr>
          </a:p>
          <a:p>
            <a:pPr algn="r" defTabSz="638175" rtl="1">
              <a:lnSpc>
                <a:spcPct val="145000"/>
              </a:lnSpc>
              <a:buClr>
                <a:srgbClr val="AC2F2C"/>
              </a:buClr>
              <a:buSzPct val="90000"/>
              <a:buFont typeface="Wingdings" pitchFamily="2" charset="2"/>
              <a:buChar char="v"/>
            </a:pPr>
            <a:r>
              <a:rPr lang="en-US" sz="3400" b="1" dirty="0">
                <a:solidFill>
                  <a:srgbClr val="FF0000"/>
                </a:solidFill>
                <a:cs typeface="Roya" pitchFamily="2" charset="-78"/>
              </a:rPr>
              <a:t> </a:t>
            </a:r>
            <a:r>
              <a:rPr lang="ar-SA" sz="3400" b="1" dirty="0">
                <a:solidFill>
                  <a:srgbClr val="FF0000"/>
                </a:solidFill>
                <a:cs typeface="Roya" pitchFamily="2" charset="-78"/>
              </a:rPr>
              <a:t>جداكننده </a:t>
            </a:r>
            <a:r>
              <a:rPr lang="ar-SA" sz="3400" b="1" dirty="0" smtClean="0">
                <a:solidFill>
                  <a:srgbClr val="FF0000"/>
                </a:solidFill>
                <a:cs typeface="Roya" pitchFamily="2" charset="-78"/>
              </a:rPr>
              <a:t>گردابي</a:t>
            </a:r>
            <a:r>
              <a:rPr lang="fa-IR" sz="3400" b="1" dirty="0" smtClean="0">
                <a:solidFill>
                  <a:srgbClr val="FF0000"/>
                </a:solidFill>
                <a:cs typeface="Roya" pitchFamily="2" charset="-78"/>
              </a:rPr>
              <a:t> (سیکلون)</a:t>
            </a:r>
            <a:endParaRPr lang="en-US" sz="3400" b="1" dirty="0">
              <a:solidFill>
                <a:srgbClr val="FF0000"/>
              </a:solidFill>
              <a:cs typeface="Roya" pitchFamily="2" charset="-78"/>
            </a:endParaRPr>
          </a:p>
          <a:p>
            <a:pPr algn="r" defTabSz="638175" rtl="1">
              <a:lnSpc>
                <a:spcPct val="145000"/>
              </a:lnSpc>
              <a:buClr>
                <a:srgbClr val="AC2F2C"/>
              </a:buClr>
              <a:buSzPct val="90000"/>
              <a:buFont typeface="Wingdings" pitchFamily="2" charset="2"/>
              <a:buChar char="v"/>
            </a:pPr>
            <a:r>
              <a:rPr lang="en-US" sz="3400" b="1" dirty="0">
                <a:solidFill>
                  <a:srgbClr val="FF0000"/>
                </a:solidFill>
                <a:cs typeface="Roya" pitchFamily="2" charset="-78"/>
              </a:rPr>
              <a:t> </a:t>
            </a:r>
            <a:r>
              <a:rPr lang="ar-SA" sz="3400" b="1" dirty="0">
                <a:solidFill>
                  <a:srgbClr val="FF0000"/>
                </a:solidFill>
                <a:cs typeface="Roya" pitchFamily="2" charset="-78"/>
              </a:rPr>
              <a:t>صافي‌هاي شن</a:t>
            </a:r>
            <a:endParaRPr lang="en-US" sz="3400" b="1" dirty="0">
              <a:solidFill>
                <a:srgbClr val="FF0000"/>
              </a:solidFill>
              <a:cs typeface="Roya" pitchFamily="2" charset="-78"/>
            </a:endParaRPr>
          </a:p>
          <a:p>
            <a:pPr algn="r" defTabSz="638175" rtl="1">
              <a:lnSpc>
                <a:spcPct val="145000"/>
              </a:lnSpc>
              <a:buClr>
                <a:srgbClr val="AC2F2C"/>
              </a:buClr>
              <a:buSzPct val="90000"/>
              <a:buFont typeface="Wingdings" pitchFamily="2" charset="2"/>
              <a:buChar char="v"/>
            </a:pPr>
            <a:r>
              <a:rPr lang="en-US" sz="3400" b="1" dirty="0">
                <a:solidFill>
                  <a:srgbClr val="FF0000"/>
                </a:solidFill>
                <a:cs typeface="Roya" pitchFamily="2" charset="-78"/>
              </a:rPr>
              <a:t> </a:t>
            </a:r>
            <a:r>
              <a:rPr lang="ar-SA" sz="3400" b="1" dirty="0">
                <a:solidFill>
                  <a:srgbClr val="FF0000"/>
                </a:solidFill>
                <a:cs typeface="Roya" pitchFamily="2" charset="-78"/>
              </a:rPr>
              <a:t>صافي‌هاي توري</a:t>
            </a:r>
            <a:r>
              <a:rPr lang="fa-IR" sz="3400" b="1" dirty="0">
                <a:solidFill>
                  <a:srgbClr val="FF0000"/>
                </a:solidFill>
                <a:cs typeface="Roya" pitchFamily="2" charset="-78"/>
              </a:rPr>
              <a:t> يا ديسكي</a:t>
            </a:r>
            <a:endParaRPr lang="en-US" sz="3400" b="1" dirty="0">
              <a:solidFill>
                <a:srgbClr val="FF0000"/>
              </a:solidFill>
              <a:cs typeface="Roya" pitchFamily="2" charset="-78"/>
            </a:endParaRPr>
          </a:p>
          <a:p>
            <a:pPr algn="r" defTabSz="638175" rtl="1">
              <a:lnSpc>
                <a:spcPct val="145000"/>
              </a:lnSpc>
              <a:buClr>
                <a:srgbClr val="AC2F2C"/>
              </a:buClr>
              <a:buSzPct val="90000"/>
              <a:buFont typeface="Wingdings" pitchFamily="2" charset="2"/>
              <a:buChar char="v"/>
            </a:pPr>
            <a:r>
              <a:rPr lang="en-US" sz="3400" b="1" dirty="0">
                <a:solidFill>
                  <a:srgbClr val="FF0000"/>
                </a:solidFill>
                <a:cs typeface="Roya" pitchFamily="2" charset="-78"/>
              </a:rPr>
              <a:t> </a:t>
            </a:r>
            <a:r>
              <a:rPr lang="fa-IR" sz="3400" b="1" dirty="0" smtClean="0">
                <a:solidFill>
                  <a:srgbClr val="FF0000"/>
                </a:solidFill>
                <a:cs typeface="Roya" pitchFamily="2" charset="-78"/>
              </a:rPr>
              <a:t>قطره چکان ها (</a:t>
            </a:r>
            <a:r>
              <a:rPr lang="ar-SA" sz="3400" b="1" dirty="0" smtClean="0">
                <a:solidFill>
                  <a:srgbClr val="FF0000"/>
                </a:solidFill>
                <a:cs typeface="Roya" pitchFamily="2" charset="-78"/>
              </a:rPr>
              <a:t>گسيلنده‌ها</a:t>
            </a:r>
            <a:r>
              <a:rPr lang="fa-IR" sz="3400" b="1" dirty="0" smtClean="0">
                <a:solidFill>
                  <a:srgbClr val="FF0000"/>
                </a:solidFill>
                <a:cs typeface="Roya" pitchFamily="2" charset="-78"/>
              </a:rPr>
              <a:t>)</a:t>
            </a:r>
            <a:r>
              <a:rPr lang="en-US" sz="3400" b="1" dirty="0" smtClean="0">
                <a:solidFill>
                  <a:srgbClr val="FF0000"/>
                </a:solidFill>
                <a:cs typeface="Roya" pitchFamily="2" charset="-78"/>
              </a:rPr>
              <a:t>    </a:t>
            </a:r>
            <a:endParaRPr lang="en-US" sz="3400" b="1" dirty="0">
              <a:solidFill>
                <a:srgbClr val="FF0000"/>
              </a:solidFill>
              <a:cs typeface="Roya" pitchFamily="2" charset="-78"/>
            </a:endParaRPr>
          </a:p>
          <a:p>
            <a:pPr algn="r" defTabSz="638175" rtl="1">
              <a:spcBef>
                <a:spcPct val="50000"/>
              </a:spcBef>
            </a:pPr>
            <a:endParaRPr lang="en-US" dirty="0">
              <a:solidFill>
                <a:srgbClr val="FF0000"/>
              </a:solidFill>
            </a:endParaRPr>
          </a:p>
        </p:txBody>
      </p:sp>
      <p:sp>
        <p:nvSpPr>
          <p:cNvPr id="3" name="TextBox 2"/>
          <p:cNvSpPr txBox="1"/>
          <p:nvPr/>
        </p:nvSpPr>
        <p:spPr>
          <a:xfrm>
            <a:off x="1071538" y="357166"/>
            <a:ext cx="6786610" cy="1200329"/>
          </a:xfrm>
          <a:prstGeom prst="rect">
            <a:avLst/>
          </a:prstGeom>
          <a:noFill/>
        </p:spPr>
        <p:txBody>
          <a:bodyPr wrap="square" rtlCol="0">
            <a:spAutoFit/>
          </a:bodyPr>
          <a:lstStyle/>
          <a:p>
            <a:pPr algn="ctr"/>
            <a:r>
              <a:rPr lang="ar-SA" sz="3600" b="1" dirty="0" smtClean="0">
                <a:cs typeface="Zar" pitchFamily="2" charset="-78"/>
              </a:rPr>
              <a:t>تجهيزات تصفيه آب</a:t>
            </a:r>
            <a:endParaRPr lang="en-US" sz="2000" b="1" dirty="0" smtClean="0">
              <a:cs typeface="Zar" pitchFamily="2" charset="-78"/>
            </a:endParaRPr>
          </a:p>
          <a:p>
            <a:pPr algn="ctr"/>
            <a:endParaRPr lang="en-US" sz="3600" dirty="0"/>
          </a:p>
        </p:txBody>
      </p:sp>
      <p:pic>
        <p:nvPicPr>
          <p:cNvPr id="36866" name="Picture 2" descr="http://image.absoluteastronomy.com/images/encyclopediaimages/d/dr/dripperwithdrop.gif"/>
          <p:cNvPicPr>
            <a:picLocks noChangeAspect="1" noChangeArrowheads="1"/>
          </p:cNvPicPr>
          <p:nvPr/>
        </p:nvPicPr>
        <p:blipFill>
          <a:blip r:embed="rId3"/>
          <a:srcRect/>
          <a:stretch>
            <a:fillRect/>
          </a:stretch>
        </p:blipFill>
        <p:spPr bwMode="auto">
          <a:xfrm>
            <a:off x="0" y="5143488"/>
            <a:ext cx="2361575" cy="1714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2">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2">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2">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2">
                                            <p:txEl>
                                              <p:pRg st="3" end="3"/>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2">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2">
                                            <p:txEl>
                                              <p:pRg st="4" end="4"/>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030788" y="0"/>
            <a:ext cx="4113212" cy="6858000"/>
          </a:xfrm>
          <a:prstGeom prst="rect">
            <a:avLst/>
          </a:prstGeom>
          <a:noFill/>
          <a:ln w="12700">
            <a:noFill/>
            <a:miter lim="800000"/>
            <a:headEnd type="none" w="sm" len="sm"/>
            <a:tailEnd type="none" w="sm" len="sm"/>
          </a:ln>
          <a:effectLst/>
        </p:spPr>
      </p:pic>
      <p:pic>
        <p:nvPicPr>
          <p:cNvPr id="3" name="Picture 3"/>
          <p:cNvPicPr>
            <a:picLocks noChangeAspect="1" noChangeArrowheads="1"/>
          </p:cNvPicPr>
          <p:nvPr/>
        </p:nvPicPr>
        <p:blipFill>
          <a:blip r:embed="rId4"/>
          <a:srcRect/>
          <a:stretch>
            <a:fillRect/>
          </a:stretch>
        </p:blipFill>
        <p:spPr bwMode="auto">
          <a:xfrm>
            <a:off x="0" y="3352800"/>
            <a:ext cx="5094288" cy="3505200"/>
          </a:xfrm>
          <a:prstGeom prst="rect">
            <a:avLst/>
          </a:prstGeom>
          <a:noFill/>
          <a:ln w="12700">
            <a:noFill/>
            <a:miter lim="800000"/>
            <a:headEnd type="none" w="sm" len="sm"/>
            <a:tailEnd type="none" w="sm" len="sm"/>
          </a:ln>
          <a:effectLst/>
        </p:spPr>
      </p:pic>
      <p:sp>
        <p:nvSpPr>
          <p:cNvPr id="4" name="Text Box 5"/>
          <p:cNvSpPr txBox="1">
            <a:spLocks noChangeArrowheads="1"/>
          </p:cNvSpPr>
          <p:nvPr/>
        </p:nvSpPr>
        <p:spPr bwMode="auto">
          <a:xfrm>
            <a:off x="0" y="0"/>
            <a:ext cx="5000628" cy="1389332"/>
          </a:xfrm>
          <a:prstGeom prst="rect">
            <a:avLst/>
          </a:prstGeom>
          <a:noFill/>
          <a:ln w="12700">
            <a:noFill/>
            <a:miter lim="800000"/>
            <a:headEnd type="none" w="sm" len="sm"/>
            <a:tailEnd type="none" w="sm" len="sm"/>
          </a:ln>
          <a:effectLst/>
        </p:spPr>
        <p:txBody>
          <a:bodyPr wrap="square" lIns="63729" tIns="31866" rIns="63729" bIns="31866">
            <a:spAutoFit/>
          </a:bodyPr>
          <a:lstStyle/>
          <a:p>
            <a:pPr algn="ctr" defTabSz="638175">
              <a:lnSpc>
                <a:spcPct val="120000"/>
              </a:lnSpc>
              <a:spcBef>
                <a:spcPct val="50000"/>
              </a:spcBef>
            </a:pPr>
            <a:r>
              <a:rPr lang="ar-SA" sz="2100" b="1" dirty="0">
                <a:latin typeface="IranNastaliq" pitchFamily="18" charset="0"/>
                <a:cs typeface="B Lotus" pitchFamily="2" charset="-78"/>
              </a:rPr>
              <a:t>وجود ذرات در آب آبياري و مشكل گرفتگي قطره‌چكانها بعنوان يكي از محدوديت‌هاي اين روش مطرح </a:t>
            </a:r>
            <a:r>
              <a:rPr lang="ar-SA" sz="2100" b="1" dirty="0" smtClean="0">
                <a:latin typeface="IranNastaliq" pitchFamily="18" charset="0"/>
                <a:cs typeface="B Lotus" pitchFamily="2" charset="-78"/>
              </a:rPr>
              <a:t>مي‌باشد</a:t>
            </a:r>
            <a:endParaRPr lang="en-US" sz="2100" b="1" dirty="0">
              <a:latin typeface="IranNastaliq" pitchFamily="18" charset="0"/>
              <a:cs typeface="B Lotus" pitchFamily="2" charset="-78"/>
            </a:endParaRPr>
          </a:p>
          <a:p>
            <a:pPr algn="ctr" defTabSz="638175">
              <a:lnSpc>
                <a:spcPct val="120000"/>
              </a:lnSpc>
              <a:spcBef>
                <a:spcPct val="50000"/>
              </a:spcBef>
            </a:pPr>
            <a:r>
              <a:rPr lang="ar-SA" sz="2100" b="1" dirty="0">
                <a:latin typeface="IranNastaliq" pitchFamily="18" charset="0"/>
                <a:cs typeface="B Lotus" pitchFamily="2" charset="-78"/>
              </a:rPr>
              <a:t>ساري - مازندران</a:t>
            </a:r>
            <a:endParaRPr lang="en-US" sz="2100" b="1" dirty="0">
              <a:latin typeface="IranNastaliq" pitchFamily="18" charset="0"/>
              <a:cs typeface="B Lotus"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l="3996" r="2086"/>
          <a:stretch>
            <a:fillRect/>
          </a:stretch>
        </p:blipFill>
        <p:spPr bwMode="auto">
          <a:xfrm>
            <a:off x="-571536" y="1428736"/>
            <a:ext cx="10072758" cy="4552950"/>
          </a:xfrm>
          <a:prstGeom prst="rect">
            <a:avLst/>
          </a:prstGeom>
          <a:noFill/>
          <a:ln w="9525">
            <a:noFill/>
            <a:miter lim="800000"/>
            <a:headEnd/>
            <a:tailEnd/>
          </a:ln>
          <a:effec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l="3351" r="1474"/>
          <a:stretch>
            <a:fillRect/>
          </a:stretch>
        </p:blipFill>
        <p:spPr bwMode="auto">
          <a:xfrm>
            <a:off x="-714412" y="1214422"/>
            <a:ext cx="10144196" cy="4895850"/>
          </a:xfrm>
          <a:prstGeom prst="rect">
            <a:avLst/>
          </a:prstGeom>
          <a:noFill/>
          <a:ln w="9525">
            <a:noFill/>
            <a:miter lim="800000"/>
            <a:headEnd/>
            <a:tailEnd/>
          </a:ln>
          <a:effec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l="2676" t="14670" r="2319"/>
          <a:stretch>
            <a:fillRect/>
          </a:stretch>
        </p:blipFill>
        <p:spPr bwMode="auto">
          <a:xfrm>
            <a:off x="0" y="1428736"/>
            <a:ext cx="9144000" cy="3825485"/>
          </a:xfrm>
          <a:prstGeom prst="rect">
            <a:avLst/>
          </a:prstGeom>
          <a:noFill/>
          <a:ln w="9525">
            <a:noFill/>
            <a:miter lim="800000"/>
            <a:headEnd/>
            <a:tailEnd/>
          </a:ln>
          <a:effec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l="2727" t="3171" r="1817"/>
          <a:stretch>
            <a:fillRect/>
          </a:stretch>
        </p:blipFill>
        <p:spPr bwMode="auto">
          <a:xfrm>
            <a:off x="0" y="857232"/>
            <a:ext cx="9144000" cy="4500593"/>
          </a:xfrm>
          <a:prstGeom prst="rect">
            <a:avLst/>
          </a:prstGeom>
          <a:noFill/>
          <a:ln w="9525">
            <a:noFill/>
            <a:miter lim="800000"/>
            <a:headEnd/>
            <a:tailEnd/>
          </a:ln>
          <a:effec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l="3415"/>
          <a:stretch>
            <a:fillRect/>
          </a:stretch>
        </p:blipFill>
        <p:spPr bwMode="auto">
          <a:xfrm>
            <a:off x="-211369" y="785794"/>
            <a:ext cx="9355369" cy="4710752"/>
          </a:xfrm>
          <a:prstGeom prst="rect">
            <a:avLst/>
          </a:prstGeom>
          <a:noFill/>
          <a:ln w="9525">
            <a:noFill/>
            <a:miter lim="800000"/>
            <a:headEnd/>
            <a:tailEnd/>
          </a:ln>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01625"/>
            <a:ext cx="9144000" cy="114935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a-IR" sz="2800" b="1" i="0" u="none" strike="noStrike" kern="0" cap="none" spc="0" normalizeH="0" baseline="0" noProof="0" smtClean="0">
                <a:ln>
                  <a:noFill/>
                </a:ln>
                <a:solidFill>
                  <a:srgbClr val="AC2F2C"/>
                </a:solidFill>
                <a:effectLst/>
                <a:uLnTx/>
                <a:uFillTx/>
                <a:latin typeface="+mj-lt"/>
                <a:ea typeface="+mj-ea"/>
                <a:cs typeface="Badr" pitchFamily="2" charset="-78"/>
              </a:rPr>
              <a:t>3-7-2-</a:t>
            </a:r>
            <a:r>
              <a:rPr kumimoji="0" lang="fa-IR" sz="2800" b="1" i="0" u="none" strike="noStrike" kern="0" cap="none" spc="0" normalizeH="0" baseline="0" noProof="0" smtClean="0">
                <a:ln>
                  <a:noFill/>
                </a:ln>
                <a:solidFill>
                  <a:srgbClr val="AC2F2C"/>
                </a:solidFill>
                <a:effectLst/>
                <a:uLnTx/>
                <a:uFillTx/>
                <a:latin typeface="+mj-lt"/>
                <a:ea typeface="+mj-ea"/>
                <a:cs typeface="Roya" pitchFamily="2" charset="-78"/>
              </a:rPr>
              <a:t> </a:t>
            </a:r>
            <a:r>
              <a:rPr kumimoji="0" lang="ar-SA" sz="2800" b="1" i="0" u="none" strike="noStrike" kern="0" cap="none" spc="0" normalizeH="0" baseline="0" noProof="0" smtClean="0">
                <a:ln>
                  <a:noFill/>
                </a:ln>
                <a:solidFill>
                  <a:srgbClr val="AC2F2C"/>
                </a:solidFill>
                <a:effectLst/>
                <a:uLnTx/>
                <a:uFillTx/>
                <a:latin typeface="+mj-lt"/>
                <a:ea typeface="+mj-ea"/>
                <a:cs typeface="Roya" pitchFamily="2" charset="-78"/>
              </a:rPr>
              <a:t>گسيلندها و انواع روشهاي آبياري موضعي</a:t>
            </a:r>
            <a:endParaRPr kumimoji="0" lang="en-US" sz="3600" b="1" i="0" u="none" strike="noStrike" kern="0" cap="none" spc="0" normalizeH="0" baseline="0" noProof="0" dirty="0">
              <a:ln>
                <a:noFill/>
              </a:ln>
              <a:solidFill>
                <a:srgbClr val="AF201D"/>
              </a:solidFill>
              <a:effectLst/>
              <a:uLnTx/>
              <a:uFillTx/>
              <a:latin typeface="+mj-lt"/>
              <a:ea typeface="+mj-ea"/>
              <a:cs typeface="Roya" pitchFamily="2" charset="-78"/>
            </a:endParaRPr>
          </a:p>
        </p:txBody>
      </p:sp>
      <p:sp>
        <p:nvSpPr>
          <p:cNvPr id="3" name="Rectangle 3"/>
          <p:cNvSpPr txBox="1">
            <a:spLocks noChangeArrowheads="1"/>
          </p:cNvSpPr>
          <p:nvPr/>
        </p:nvSpPr>
        <p:spPr>
          <a:xfrm>
            <a:off x="-357222" y="1142984"/>
            <a:ext cx="9144001" cy="5413375"/>
          </a:xfrm>
          <a:prstGeom prst="rect">
            <a:avLst/>
          </a:prstGeom>
        </p:spPr>
        <p:txBody>
          <a:bodyPr/>
          <a:lstStyle/>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100" b="1" i="0" u="none" strike="noStrike" kern="0" cap="none" spc="0" normalizeH="0" baseline="0" noProof="0" smtClean="0">
                <a:ln>
                  <a:noFill/>
                </a:ln>
                <a:effectLst/>
                <a:uLnTx/>
                <a:uFillTx/>
                <a:latin typeface="+mn-lt"/>
                <a:ea typeface="+mn-ea"/>
                <a:cs typeface="Roya" pitchFamily="2" charset="-78"/>
              </a:rPr>
              <a:t>  </a:t>
            </a: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Badr" pitchFamily="2" charset="-78"/>
              </a:rPr>
              <a:t>1-</a:t>
            </a:r>
            <a:r>
              <a:rPr kumimoji="0" lang="en-US" sz="3200" b="1" i="0" u="none" strike="noStrike" kern="0" cap="none" spc="0" normalizeH="0" baseline="0" noProof="0" smtClean="0">
                <a:ln>
                  <a:noFill/>
                </a:ln>
                <a:effectLst/>
                <a:uLnTx/>
                <a:uFillTx/>
                <a:latin typeface="+mn-lt"/>
                <a:ea typeface="+mn-ea"/>
                <a:cs typeface="Roya" pitchFamily="2" charset="-78"/>
              </a:rPr>
              <a:t> </a:t>
            </a:r>
            <a:r>
              <a:rPr kumimoji="0" lang="ar-SA" sz="3200" b="1" i="0" u="none" strike="noStrike" kern="0" cap="none" spc="0" normalizeH="0" baseline="0" noProof="0" smtClean="0">
                <a:ln>
                  <a:noFill/>
                </a:ln>
                <a:effectLst/>
                <a:uLnTx/>
                <a:uFillTx/>
                <a:latin typeface="+mn-lt"/>
                <a:ea typeface="+mn-ea"/>
                <a:cs typeface="Roya" pitchFamily="2" charset="-78"/>
              </a:rPr>
              <a:t>قطــــره‌اي (دريپ</a:t>
            </a:r>
            <a:r>
              <a:rPr kumimoji="0" lang="en-US" sz="3200" b="1" i="0" u="none" strike="noStrike" kern="0" cap="none" spc="0" normalizeH="0" baseline="0" noProof="0" smtClean="0">
                <a:ln>
                  <a:noFill/>
                </a:ln>
                <a:effectLst/>
                <a:uLnTx/>
                <a:uFillTx/>
                <a:latin typeface="+mn-lt"/>
                <a:ea typeface="+mn-ea"/>
                <a:cs typeface="Roya" pitchFamily="2" charset="-78"/>
              </a:rPr>
              <a:t>(</a:t>
            </a:r>
          </a:p>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Badr" pitchFamily="2" charset="-78"/>
              </a:rPr>
              <a:t>2</a:t>
            </a:r>
            <a:r>
              <a:rPr kumimoji="0" lang="fa-IR" sz="3200" b="1" i="0" u="none" strike="noStrike" kern="0" cap="none" spc="0" normalizeH="0" baseline="0" noProof="0" smtClean="0">
                <a:ln>
                  <a:noFill/>
                </a:ln>
                <a:effectLst/>
                <a:uLnTx/>
                <a:uFillTx/>
                <a:latin typeface="+mn-lt"/>
                <a:ea typeface="+mn-ea"/>
                <a:cs typeface="Roya" pitchFamily="2" charset="-78"/>
              </a:rPr>
              <a:t>-</a:t>
            </a:r>
            <a:r>
              <a:rPr kumimoji="0" lang="en-US" sz="3200" b="1" i="0" u="none" strike="noStrike" kern="0" cap="none" spc="0" normalizeH="0" baseline="0" noProof="0" smtClean="0">
                <a:ln>
                  <a:noFill/>
                </a:ln>
                <a:effectLst/>
                <a:uLnTx/>
                <a:uFillTx/>
                <a:latin typeface="+mn-lt"/>
                <a:ea typeface="+mn-ea"/>
                <a:cs typeface="Roya" pitchFamily="2" charset="-78"/>
              </a:rPr>
              <a:t> </a:t>
            </a:r>
            <a:r>
              <a:rPr kumimoji="0" lang="ar-SA" sz="3200" b="1" i="0" u="none" strike="noStrike" kern="0" cap="none" spc="0" normalizeH="0" baseline="0" noProof="0" smtClean="0">
                <a:ln>
                  <a:noFill/>
                </a:ln>
                <a:effectLst/>
                <a:uLnTx/>
                <a:uFillTx/>
                <a:latin typeface="+mn-lt"/>
                <a:ea typeface="+mn-ea"/>
                <a:cs typeface="Roya" pitchFamily="2" charset="-78"/>
              </a:rPr>
              <a:t>افشان (اسپرير</a:t>
            </a:r>
            <a:r>
              <a:rPr kumimoji="0" lang="en-US" sz="3200" b="1" i="0" u="none" strike="noStrike" kern="0" cap="none" spc="0" normalizeH="0" baseline="0" noProof="0" smtClean="0">
                <a:ln>
                  <a:noFill/>
                </a:ln>
                <a:effectLst/>
                <a:uLnTx/>
                <a:uFillTx/>
                <a:latin typeface="+mn-lt"/>
                <a:ea typeface="+mn-ea"/>
                <a:cs typeface="Roya" pitchFamily="2" charset="-78"/>
              </a:rPr>
              <a:t>(</a:t>
            </a:r>
          </a:p>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Badr" pitchFamily="2" charset="-78"/>
              </a:rPr>
              <a:t>3</a:t>
            </a:r>
            <a:r>
              <a:rPr kumimoji="0" lang="fa-IR" sz="3200" b="1" i="0" u="none" strike="noStrike" kern="0" cap="none" spc="0" normalizeH="0" baseline="0" noProof="0" smtClean="0">
                <a:ln>
                  <a:noFill/>
                </a:ln>
                <a:effectLst/>
                <a:uLnTx/>
                <a:uFillTx/>
                <a:latin typeface="+mn-lt"/>
                <a:ea typeface="+mn-ea"/>
                <a:cs typeface="Roya" pitchFamily="2" charset="-78"/>
              </a:rPr>
              <a:t>-</a:t>
            </a:r>
            <a:r>
              <a:rPr kumimoji="0" lang="en-US" sz="3200" b="1" i="0" u="none" strike="noStrike" kern="0" cap="none" spc="0" normalizeH="0" baseline="0" noProof="0" smtClean="0">
                <a:ln>
                  <a:noFill/>
                </a:ln>
                <a:effectLst/>
                <a:uLnTx/>
                <a:uFillTx/>
                <a:latin typeface="+mn-lt"/>
                <a:ea typeface="+mn-ea"/>
                <a:cs typeface="Roya" pitchFamily="2" charset="-78"/>
              </a:rPr>
              <a:t> </a:t>
            </a:r>
            <a:r>
              <a:rPr kumimoji="0" lang="ar-SA" sz="3200" b="1" i="0" u="none" strike="noStrike" kern="0" cap="none" spc="0" normalizeH="0" baseline="0" noProof="0" smtClean="0">
                <a:ln>
                  <a:noFill/>
                </a:ln>
                <a:effectLst/>
                <a:uLnTx/>
                <a:uFillTx/>
                <a:latin typeface="+mn-lt"/>
                <a:ea typeface="+mn-ea"/>
                <a:cs typeface="Roya" pitchFamily="2" charset="-78"/>
              </a:rPr>
              <a:t>ريزپاش (ميكروجت</a:t>
            </a:r>
            <a:r>
              <a:rPr kumimoji="0" lang="en-US" sz="3200" b="1" i="0" u="none" strike="noStrike" kern="0" cap="none" spc="0" normalizeH="0" baseline="0" noProof="0" smtClean="0">
                <a:ln>
                  <a:noFill/>
                </a:ln>
                <a:effectLst/>
                <a:uLnTx/>
                <a:uFillTx/>
                <a:latin typeface="+mn-lt"/>
                <a:ea typeface="+mn-ea"/>
                <a:cs typeface="Roya" pitchFamily="2" charset="-78"/>
              </a:rPr>
              <a:t>(</a:t>
            </a:r>
          </a:p>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Badr" pitchFamily="2" charset="-78"/>
              </a:rPr>
              <a:t>4</a:t>
            </a:r>
            <a:r>
              <a:rPr kumimoji="0" lang="fa-IR" sz="3200" b="1" i="0" u="none" strike="noStrike" kern="0" cap="none" spc="0" normalizeH="0" baseline="0" noProof="0" smtClean="0">
                <a:ln>
                  <a:noFill/>
                </a:ln>
                <a:effectLst/>
                <a:uLnTx/>
                <a:uFillTx/>
                <a:latin typeface="+mn-lt"/>
                <a:ea typeface="+mn-ea"/>
                <a:cs typeface="Roya" pitchFamily="2" charset="-78"/>
              </a:rPr>
              <a:t>- </a:t>
            </a:r>
            <a:r>
              <a:rPr kumimoji="0" lang="ar-SA" sz="3200" b="1" i="0" u="none" strike="noStrike" kern="0" cap="none" spc="0" normalizeH="0" baseline="0" noProof="0" smtClean="0">
                <a:ln>
                  <a:noFill/>
                </a:ln>
                <a:effectLst/>
                <a:uLnTx/>
                <a:uFillTx/>
                <a:latin typeface="+mn-lt"/>
                <a:ea typeface="+mn-ea"/>
                <a:cs typeface="Roya" pitchFamily="2" charset="-78"/>
              </a:rPr>
              <a:t>حبابي (بابلر</a:t>
            </a:r>
            <a:r>
              <a:rPr kumimoji="0" lang="en-US" sz="3200" b="1" i="0" u="none" strike="noStrike" kern="0" cap="none" spc="0" normalizeH="0" baseline="0" noProof="0" smtClean="0">
                <a:ln>
                  <a:noFill/>
                </a:ln>
                <a:effectLst/>
                <a:uLnTx/>
                <a:uFillTx/>
                <a:latin typeface="+mn-lt"/>
                <a:ea typeface="+mn-ea"/>
                <a:cs typeface="Roya" pitchFamily="2" charset="-78"/>
              </a:rPr>
              <a:t>(</a:t>
            </a:r>
          </a:p>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Badr" pitchFamily="2" charset="-78"/>
              </a:rPr>
              <a:t>5</a:t>
            </a:r>
            <a:r>
              <a:rPr kumimoji="0" lang="fa-IR" sz="3200" b="1" i="0" u="none" strike="noStrike" kern="0" cap="none" spc="0" normalizeH="0" baseline="0" noProof="0" smtClean="0">
                <a:ln>
                  <a:noFill/>
                </a:ln>
                <a:effectLst/>
                <a:uLnTx/>
                <a:uFillTx/>
                <a:latin typeface="+mn-lt"/>
                <a:ea typeface="+mn-ea"/>
                <a:cs typeface="Roya" pitchFamily="2" charset="-78"/>
              </a:rPr>
              <a:t>-</a:t>
            </a:r>
            <a:r>
              <a:rPr kumimoji="0" lang="en-US" sz="3200" b="1" i="0" u="none" strike="noStrike" kern="0" cap="none" spc="0" normalizeH="0" baseline="0" noProof="0" smtClean="0">
                <a:ln>
                  <a:noFill/>
                </a:ln>
                <a:effectLst/>
                <a:uLnTx/>
                <a:uFillTx/>
                <a:latin typeface="+mn-lt"/>
                <a:ea typeface="+mn-ea"/>
                <a:cs typeface="Roya" pitchFamily="2" charset="-78"/>
              </a:rPr>
              <a:t> </a:t>
            </a:r>
            <a:r>
              <a:rPr kumimoji="0" lang="ar-SA" sz="3200" b="1" i="0" u="none" strike="noStrike" kern="0" cap="none" spc="0" normalizeH="0" baseline="0" noProof="0" smtClean="0">
                <a:ln>
                  <a:noFill/>
                </a:ln>
                <a:effectLst/>
                <a:uLnTx/>
                <a:uFillTx/>
                <a:latin typeface="+mn-lt"/>
                <a:ea typeface="+mn-ea"/>
                <a:cs typeface="Roya" pitchFamily="2" charset="-78"/>
              </a:rPr>
              <a:t>تراو</a:t>
            </a:r>
            <a:r>
              <a:rPr kumimoji="0" lang="fa-IR" sz="3200" b="1" i="0" u="none" strike="noStrike" kern="0" cap="none" spc="0" normalizeH="0" baseline="0" noProof="0" smtClean="0">
                <a:ln>
                  <a:noFill/>
                </a:ln>
                <a:effectLst/>
                <a:uLnTx/>
                <a:uFillTx/>
                <a:latin typeface="+mn-lt"/>
                <a:ea typeface="+mn-ea"/>
                <a:cs typeface="Roya" pitchFamily="2" charset="-78"/>
              </a:rPr>
              <a:t>ا</a:t>
            </a:r>
            <a:r>
              <a:rPr kumimoji="0" lang="en-US" sz="3200" b="1" i="0" u="none" strike="noStrike" kern="0" cap="none" spc="0" normalizeH="0" baseline="0" noProof="0" smtClean="0">
                <a:ln>
                  <a:noFill/>
                </a:ln>
                <a:effectLst/>
                <a:uLnTx/>
                <a:uFillTx/>
                <a:latin typeface="+mn-lt"/>
                <a:ea typeface="+mn-ea"/>
                <a:cs typeface="Roya" pitchFamily="2" charset="-78"/>
              </a:rPr>
              <a:t>                                 </a:t>
            </a:r>
          </a:p>
          <a:p>
            <a:pPr marL="342900" marR="0" lvl="0" indent="-342900" algn="r" defTabSz="914400" rtl="1" eaLnBrk="1" fontAlgn="base" latinLnBrk="0" hangingPunct="1">
              <a:lnSpc>
                <a:spcPct val="125000"/>
              </a:lnSpc>
              <a:spcBef>
                <a:spcPct val="20000"/>
              </a:spcBef>
              <a:spcAft>
                <a:spcPct val="0"/>
              </a:spcAft>
              <a:buClr>
                <a:schemeClr val="hlink"/>
              </a:buClr>
              <a:buSzTx/>
              <a:buFont typeface="AGA Arabesque" pitchFamily="2" charset="2"/>
              <a:buNone/>
              <a:tabLst/>
              <a:defRPr/>
            </a:pPr>
            <a:r>
              <a:rPr kumimoji="0" lang="en-US" sz="3200" b="1" i="0" u="none" strike="noStrike" kern="0" cap="none" spc="0" normalizeH="0" baseline="0" noProof="0" smtClean="0">
                <a:ln>
                  <a:noFill/>
                </a:ln>
                <a:effectLst/>
                <a:uLnTx/>
                <a:uFillTx/>
                <a:latin typeface="+mn-lt"/>
                <a:ea typeface="+mn-ea"/>
                <a:cs typeface="Roya" pitchFamily="2" charset="-78"/>
              </a:rPr>
              <a:t>    </a:t>
            </a:r>
            <a:r>
              <a:rPr kumimoji="0" lang="fa-IR" sz="3200" b="1" i="0" u="none" strike="noStrike" kern="0" cap="none" spc="0" normalizeH="0" baseline="0" noProof="0" smtClean="0">
                <a:ln>
                  <a:noFill/>
                </a:ln>
                <a:effectLst/>
                <a:uLnTx/>
                <a:uFillTx/>
                <a:latin typeface="+mn-lt"/>
                <a:ea typeface="+mn-ea"/>
                <a:cs typeface="Roya" pitchFamily="2" charset="-78"/>
              </a:rPr>
              <a:t>6- قطره اي (زير سطحي)</a:t>
            </a:r>
            <a:endParaRPr kumimoji="0" lang="en-US" sz="3200" b="0" i="0" u="none" strike="noStrike" kern="0" cap="none" spc="0" normalizeH="0" baseline="0" noProof="0" dirty="0">
              <a:ln>
                <a:noFill/>
              </a:ln>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5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5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5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5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loodIrrigation"/>
          <p:cNvPicPr>
            <a:picLocks noChangeAspect="1" noChangeArrowheads="1"/>
          </p:cNvPicPr>
          <p:nvPr/>
        </p:nvPicPr>
        <p:blipFill>
          <a:blip r:embed="rId3"/>
          <a:srcRect/>
          <a:stretch>
            <a:fillRect/>
          </a:stretch>
        </p:blipFill>
        <p:spPr bwMode="auto">
          <a:xfrm>
            <a:off x="0" y="1385888"/>
            <a:ext cx="9144000" cy="4086225"/>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82588" y="73025"/>
            <a:ext cx="8228012" cy="587575"/>
          </a:xfrm>
          <a:prstGeom prst="rect">
            <a:avLst/>
          </a:prstGeom>
          <a:noFill/>
          <a:ln w="12700">
            <a:noFill/>
            <a:miter lim="800000"/>
            <a:headEnd type="none" w="sm" len="sm"/>
            <a:tailEnd type="none" w="sm" len="sm"/>
          </a:ln>
          <a:effectLst/>
        </p:spPr>
        <p:txBody>
          <a:bodyPr lIns="63729" tIns="31866" rIns="63729" bIns="31866">
            <a:spAutoFit/>
          </a:bodyPr>
          <a:lstStyle/>
          <a:p>
            <a:pPr algn="ctr" defTabSz="638175">
              <a:spcBef>
                <a:spcPct val="50000"/>
              </a:spcBef>
            </a:pPr>
            <a:r>
              <a:rPr lang="ar-SA" sz="3400" b="1" dirty="0">
                <a:solidFill>
                  <a:srgbClr val="006600"/>
                </a:solidFill>
                <a:cs typeface="Roya" pitchFamily="2" charset="-78"/>
              </a:rPr>
              <a:t>تقسيم بندي </a:t>
            </a:r>
            <a:r>
              <a:rPr lang="fa-IR" sz="3400" b="1" dirty="0" smtClean="0">
                <a:solidFill>
                  <a:srgbClr val="006600"/>
                </a:solidFill>
                <a:cs typeface="Roya" pitchFamily="2" charset="-78"/>
              </a:rPr>
              <a:t>قطره چکان ها</a:t>
            </a:r>
            <a:endParaRPr lang="en-US" sz="3400" b="1" dirty="0">
              <a:solidFill>
                <a:srgbClr val="006600"/>
              </a:solidFill>
              <a:cs typeface="Roya" pitchFamily="2" charset="-78"/>
            </a:endParaRPr>
          </a:p>
        </p:txBody>
      </p:sp>
      <p:sp>
        <p:nvSpPr>
          <p:cNvPr id="3" name="Text Box 3"/>
          <p:cNvSpPr txBox="1">
            <a:spLocks noChangeArrowheads="1"/>
          </p:cNvSpPr>
          <p:nvPr/>
        </p:nvSpPr>
        <p:spPr bwMode="auto">
          <a:xfrm>
            <a:off x="0" y="914400"/>
            <a:ext cx="9144000" cy="5249863"/>
          </a:xfrm>
          <a:prstGeom prst="rect">
            <a:avLst/>
          </a:prstGeom>
          <a:noFill/>
          <a:ln w="12700">
            <a:noFill/>
            <a:miter lim="800000"/>
            <a:headEnd type="none" w="sm" len="sm"/>
            <a:tailEnd type="none" w="sm" len="sm"/>
          </a:ln>
          <a:effectLst/>
        </p:spPr>
        <p:txBody>
          <a:bodyPr lIns="63729" tIns="31866" rIns="63729" bIns="31866">
            <a:spAutoFit/>
          </a:bodyPr>
          <a:lstStyle/>
          <a:p>
            <a:pPr algn="just" defTabSz="638175" rtl="1">
              <a:lnSpc>
                <a:spcPct val="135000"/>
              </a:lnSpc>
              <a:buClr>
                <a:srgbClr val="006600"/>
              </a:buClr>
              <a:buFont typeface="Wingdings" pitchFamily="2" charset="2"/>
              <a:buChar char="v"/>
            </a:pPr>
            <a:r>
              <a:rPr lang="en-US" sz="2800" b="1" dirty="0">
                <a:cs typeface="Roya" pitchFamily="2" charset="-78"/>
              </a:rPr>
              <a:t> </a:t>
            </a:r>
            <a:r>
              <a:rPr lang="ar-SA" sz="2800" b="1" dirty="0">
                <a:cs typeface="Roya" pitchFamily="2" charset="-78"/>
              </a:rPr>
              <a:t>از نظر هيدروليكي: مسير كوتاه، مسير بلند، لوله‌هاي موئي</a:t>
            </a:r>
            <a:r>
              <a:rPr lang="en-US" sz="2800" b="1" dirty="0">
                <a:cs typeface="Roya" pitchFamily="2" charset="-78"/>
              </a:rPr>
              <a:t>  </a:t>
            </a:r>
          </a:p>
          <a:p>
            <a:pPr algn="just" defTabSz="638175" rtl="1">
              <a:lnSpc>
                <a:spcPct val="135000"/>
              </a:lnSpc>
              <a:buClr>
                <a:srgbClr val="006600"/>
              </a:buClr>
              <a:buFont typeface="Wingdings" pitchFamily="2" charset="2"/>
              <a:buChar char="v"/>
            </a:pPr>
            <a:r>
              <a:rPr lang="en-US" sz="2800" b="1" dirty="0">
                <a:cs typeface="Roya" pitchFamily="2" charset="-78"/>
              </a:rPr>
              <a:t> </a:t>
            </a:r>
            <a:r>
              <a:rPr lang="ar-SA" sz="2800" b="1" dirty="0">
                <a:cs typeface="Roya" pitchFamily="2" charset="-78"/>
              </a:rPr>
              <a:t>از نظر تنظيم فشار: با و بدون سيستم تنظيم فشار</a:t>
            </a:r>
            <a:endParaRPr lang="en-US" sz="2800" b="1" dirty="0">
              <a:cs typeface="Roya" pitchFamily="2" charset="-78"/>
            </a:endParaRPr>
          </a:p>
          <a:p>
            <a:pPr algn="just" defTabSz="638175" rtl="1">
              <a:lnSpc>
                <a:spcPct val="135000"/>
              </a:lnSpc>
              <a:buClr>
                <a:srgbClr val="006600"/>
              </a:buClr>
              <a:buFont typeface="Wingdings" pitchFamily="2" charset="2"/>
              <a:buChar char="v"/>
            </a:pPr>
            <a:r>
              <a:rPr lang="en-US" sz="2800" b="1" dirty="0">
                <a:cs typeface="Roya" pitchFamily="2" charset="-78"/>
              </a:rPr>
              <a:t> </a:t>
            </a:r>
            <a:r>
              <a:rPr lang="ar-SA" sz="2800" b="1" dirty="0">
                <a:cs typeface="Roya" pitchFamily="2" charset="-78"/>
              </a:rPr>
              <a:t>از نظر نحو</a:t>
            </a:r>
            <a:r>
              <a:rPr lang="fa-IR" sz="2800" b="1" dirty="0">
                <a:cs typeface="Roya" pitchFamily="2" charset="-78"/>
              </a:rPr>
              <a:t>ه</a:t>
            </a:r>
            <a:r>
              <a:rPr lang="ar-SA" sz="2800" b="1" dirty="0">
                <a:cs typeface="Roya" pitchFamily="2" charset="-78"/>
              </a:rPr>
              <a:t> اتصال: روي خط، داخل خط</a:t>
            </a:r>
            <a:endParaRPr lang="en-US" sz="2800" b="1" dirty="0">
              <a:cs typeface="Roya" pitchFamily="2" charset="-78"/>
            </a:endParaRPr>
          </a:p>
          <a:p>
            <a:pPr algn="just" defTabSz="638175" rtl="1">
              <a:lnSpc>
                <a:spcPct val="135000"/>
              </a:lnSpc>
              <a:buClr>
                <a:srgbClr val="006600"/>
              </a:buClr>
              <a:buFont typeface="Wingdings" pitchFamily="2" charset="2"/>
              <a:buChar char="v"/>
            </a:pPr>
            <a:r>
              <a:rPr lang="en-US" sz="2800" b="1" dirty="0">
                <a:cs typeface="Roya" pitchFamily="2" charset="-78"/>
              </a:rPr>
              <a:t> </a:t>
            </a:r>
            <a:r>
              <a:rPr lang="ar-SA" sz="2800" b="1" dirty="0">
                <a:cs typeface="Roya" pitchFamily="2" charset="-78"/>
              </a:rPr>
              <a:t>گسيلنده‌هاي خاص: لوله‌هاي دوجداره</a:t>
            </a:r>
            <a:endParaRPr lang="en-US" sz="2800" b="1" dirty="0">
              <a:cs typeface="Roya" pitchFamily="2" charset="-78"/>
            </a:endParaRPr>
          </a:p>
          <a:p>
            <a:pPr algn="just" defTabSz="638175" rtl="1">
              <a:lnSpc>
                <a:spcPct val="135000"/>
              </a:lnSpc>
              <a:buClr>
                <a:srgbClr val="006600"/>
              </a:buClr>
              <a:buFont typeface="Wingdings" pitchFamily="2" charset="2"/>
              <a:buNone/>
            </a:pPr>
            <a:r>
              <a:rPr lang="en-US" sz="2800" b="1" dirty="0">
                <a:cs typeface="Roya" pitchFamily="2" charset="-78"/>
              </a:rPr>
              <a:t>                              </a:t>
            </a:r>
            <a:r>
              <a:rPr lang="ar-SA" sz="2800" b="1" dirty="0">
                <a:cs typeface="Roya" pitchFamily="2" charset="-78"/>
              </a:rPr>
              <a:t>لوله‌هاي تراوا </a:t>
            </a:r>
            <a:r>
              <a:rPr lang="fa-IR" sz="2800" b="1" dirty="0">
                <a:cs typeface="Roya" pitchFamily="2" charset="-78"/>
              </a:rPr>
              <a:t>يا </a:t>
            </a:r>
            <a:r>
              <a:rPr lang="ar-SA" sz="2800" b="1" dirty="0">
                <a:cs typeface="Roya" pitchFamily="2" charset="-78"/>
              </a:rPr>
              <a:t>متخلخل</a:t>
            </a:r>
            <a:endParaRPr lang="en-US" sz="2800" b="1" dirty="0">
              <a:cs typeface="Roya" pitchFamily="2" charset="-78"/>
            </a:endParaRPr>
          </a:p>
          <a:p>
            <a:pPr algn="just" defTabSz="638175" rtl="1">
              <a:lnSpc>
                <a:spcPct val="135000"/>
              </a:lnSpc>
              <a:buClr>
                <a:srgbClr val="AC2F2C"/>
              </a:buClr>
              <a:buSzPct val="85000"/>
              <a:buFont typeface="AGA Arabesque" pitchFamily="2" charset="2"/>
              <a:buNone/>
            </a:pPr>
            <a:r>
              <a:rPr lang="en-US" sz="2800" b="1" dirty="0">
                <a:cs typeface="Roya" pitchFamily="2" charset="-78"/>
              </a:rPr>
              <a:t>                              </a:t>
            </a:r>
            <a:r>
              <a:rPr lang="ar-SA" sz="2800" b="1" dirty="0">
                <a:cs typeface="Roya" pitchFamily="2" charset="-78"/>
              </a:rPr>
              <a:t>بابلر </a:t>
            </a:r>
            <a:r>
              <a:rPr lang="fa-IR" sz="2800" b="1" dirty="0">
                <a:cs typeface="Roya" pitchFamily="2" charset="-78"/>
              </a:rPr>
              <a:t>يا </a:t>
            </a:r>
            <a:r>
              <a:rPr lang="ar-SA" sz="2800" b="1" dirty="0">
                <a:cs typeface="Roya" pitchFamily="2" charset="-78"/>
              </a:rPr>
              <a:t>حباب ساز</a:t>
            </a:r>
            <a:endParaRPr lang="en-US" sz="2800" b="1" dirty="0">
              <a:cs typeface="Roya" pitchFamily="2" charset="-78"/>
            </a:endParaRPr>
          </a:p>
          <a:p>
            <a:pPr algn="just" defTabSz="638175" rtl="1">
              <a:lnSpc>
                <a:spcPct val="135000"/>
              </a:lnSpc>
              <a:buClr>
                <a:srgbClr val="AC2F2C"/>
              </a:buClr>
              <a:buSzPct val="85000"/>
              <a:buFont typeface="AGA Arabesque" pitchFamily="2" charset="2"/>
              <a:buNone/>
            </a:pPr>
            <a:r>
              <a:rPr lang="en-US" sz="2800" b="1" dirty="0">
                <a:cs typeface="Roya" pitchFamily="2" charset="-78"/>
              </a:rPr>
              <a:t>		               </a:t>
            </a:r>
            <a:r>
              <a:rPr lang="ar-SA" sz="2800" b="1" dirty="0">
                <a:cs typeface="Roya" pitchFamily="2" charset="-78"/>
              </a:rPr>
              <a:t>افشانه‌ها </a:t>
            </a:r>
            <a:r>
              <a:rPr lang="fa-IR" sz="2800" b="1" dirty="0">
                <a:cs typeface="Roya" pitchFamily="2" charset="-78"/>
              </a:rPr>
              <a:t>يا</a:t>
            </a:r>
            <a:r>
              <a:rPr lang="ar-SA" sz="2800" b="1" dirty="0">
                <a:cs typeface="Roya" pitchFamily="2" charset="-78"/>
              </a:rPr>
              <a:t> اسپرير</a:t>
            </a:r>
            <a:r>
              <a:rPr lang="en-US" sz="2800" b="1" dirty="0">
                <a:cs typeface="Roya" pitchFamily="2" charset="-78"/>
              </a:rPr>
              <a:t>	</a:t>
            </a:r>
          </a:p>
          <a:p>
            <a:pPr algn="r" defTabSz="638175" rtl="1">
              <a:lnSpc>
                <a:spcPct val="135000"/>
              </a:lnSpc>
              <a:buClr>
                <a:srgbClr val="AC2F2C"/>
              </a:buClr>
              <a:buSzPct val="65000"/>
              <a:buFont typeface="AGA Arabesque" pitchFamily="2" charset="2"/>
              <a:buNone/>
            </a:pPr>
            <a:r>
              <a:rPr lang="en-US" sz="2800" b="1" dirty="0">
                <a:cs typeface="Roya" pitchFamily="2" charset="-78"/>
              </a:rPr>
              <a:t>                              </a:t>
            </a:r>
            <a:r>
              <a:rPr lang="ar-SA" sz="2800" b="1" dirty="0">
                <a:cs typeface="Roya" pitchFamily="2" charset="-78"/>
              </a:rPr>
              <a:t>ريزپاشها </a:t>
            </a:r>
            <a:r>
              <a:rPr lang="fa-IR" sz="2800" b="1" dirty="0">
                <a:cs typeface="Roya" pitchFamily="2" charset="-78"/>
              </a:rPr>
              <a:t>يا </a:t>
            </a:r>
            <a:r>
              <a:rPr lang="ar-SA" sz="2800" b="1" dirty="0">
                <a:cs typeface="Roya" pitchFamily="2" charset="-78"/>
              </a:rPr>
              <a:t>ميكروجت</a:t>
            </a:r>
            <a:endParaRPr lang="en-US" sz="2800" b="1" dirty="0">
              <a:cs typeface="Roya" pitchFamily="2" charset="-78"/>
            </a:endParaRPr>
          </a:p>
          <a:p>
            <a:pPr algn="r" defTabSz="638175" rtl="1">
              <a:lnSpc>
                <a:spcPct val="135000"/>
              </a:lnSpc>
              <a:buClr>
                <a:srgbClr val="006600"/>
              </a:buClr>
              <a:buSzPct val="80000"/>
              <a:buFont typeface="AGA Arabesque" pitchFamily="2" charset="2"/>
              <a:buNone/>
            </a:pPr>
            <a:r>
              <a:rPr lang="en-US" sz="2800" b="1" dirty="0">
                <a:cs typeface="Roya" pitchFamily="2" charset="-78"/>
              </a:rPr>
              <a:t>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3">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par>
                    <p:cTn id="32" fill="hold">
                      <p:stCondLst>
                        <p:cond delay="indefinite"/>
                      </p:stCondLst>
                      <p:childTnLst>
                        <p:par>
                          <p:cTn id="33" fill="hold">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3">
                                            <p:txEl>
                                              <p:pRg st="3" end="3"/>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TYPE.WAV"/>
                                        </p:tgtEl>
                                      </p:cMediaNode>
                                    </p:audio>
                                  </p:subTnLst>
                                </p:cTn>
                              </p:par>
                            </p:childTnLst>
                          </p:cTn>
                        </p:par>
                      </p:childTnLst>
                    </p:cTn>
                  </p:par>
                  <p:par>
                    <p:cTn id="40" fill="hold">
                      <p:stCondLst>
                        <p:cond delay="indefinite"/>
                      </p:stCondLst>
                      <p:childTnLst>
                        <p:par>
                          <p:cTn id="41" fill="hold">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3">
                                            <p:txEl>
                                              <p:pRg st="4" end="4"/>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TYPE.WAV"/>
                                        </p:tgtEl>
                                      </p:cMediaNode>
                                    </p:audio>
                                  </p:subTnLst>
                                </p:cTn>
                              </p:par>
                            </p:childTnLst>
                          </p:cTn>
                        </p:par>
                      </p:childTnLst>
                    </p:cTn>
                  </p:par>
                  <p:par>
                    <p:cTn id="48" fill="hold">
                      <p:stCondLst>
                        <p:cond delay="indefinite"/>
                      </p:stCondLst>
                      <p:childTnLst>
                        <p:par>
                          <p:cTn id="49" fill="hold">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3">
                                            <p:txEl>
                                              <p:pRg st="5" end="5"/>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TYPE.WAV"/>
                                        </p:tgtEl>
                                      </p:cMediaNode>
                                    </p:audio>
                                  </p:subTnLst>
                                </p:cTn>
                              </p:par>
                            </p:childTnLst>
                          </p:cTn>
                        </p:par>
                      </p:childTnLst>
                    </p:cTn>
                  </p:par>
                  <p:par>
                    <p:cTn id="56" fill="hold">
                      <p:stCondLst>
                        <p:cond delay="indefinite"/>
                      </p:stCondLst>
                      <p:childTnLst>
                        <p:par>
                          <p:cTn id="57" fill="hold">
                            <p:stCondLst>
                              <p:cond delay="0"/>
                            </p:stCondLst>
                            <p:childTnLst>
                              <p:par>
                                <p:cTn id="58" presetID="23" presetClass="entr" presetSubtype="528"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 calcmode="lin" valueType="num">
                                      <p:cBhvr>
                                        <p:cTn id="6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3">
                                            <p:txEl>
                                              <p:pRg st="6" end="6"/>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TYPE.WAV"/>
                                        </p:tgtEl>
                                      </p:cMediaNode>
                                    </p:audio>
                                  </p:subTnLst>
                                </p:cTn>
                              </p:par>
                            </p:childTnLst>
                          </p:cTn>
                        </p:par>
                      </p:childTnLst>
                    </p:cTn>
                  </p:par>
                  <p:par>
                    <p:cTn id="64" fill="hold">
                      <p:stCondLst>
                        <p:cond delay="indefinite"/>
                      </p:stCondLst>
                      <p:childTnLst>
                        <p:par>
                          <p:cTn id="65" fill="hold">
                            <p:stCondLst>
                              <p:cond delay="0"/>
                            </p:stCondLst>
                            <p:childTnLst>
                              <p:par>
                                <p:cTn id="66" presetID="23" presetClass="entr" presetSubtype="528"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3">
                                            <p:txEl>
                                              <p:pRg st="7" end="7"/>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2" name="TYPE.WAV"/>
                                        </p:tgtEl>
                                      </p:cMediaNode>
                                    </p:audio>
                                  </p:subTnLst>
                                </p:cTn>
                              </p:par>
                            </p:childTnLst>
                          </p:cTn>
                        </p:par>
                      </p:childTnLst>
                    </p:cTn>
                  </p:par>
                  <p:par>
                    <p:cTn id="72" fill="hold">
                      <p:stCondLst>
                        <p:cond delay="indefinite"/>
                      </p:stCondLst>
                      <p:childTnLst>
                        <p:par>
                          <p:cTn id="73" fill="hold">
                            <p:stCondLst>
                              <p:cond delay="0"/>
                            </p:stCondLst>
                            <p:childTnLst>
                              <p:par>
                                <p:cTn id="74" presetID="23" presetClass="entr" presetSubtype="528" fill="hold" grpId="0"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 calcmode="lin" valueType="num">
                                      <p:cBhvr>
                                        <p:cTn id="7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3">
                                            <p:txEl>
                                              <p:pRg st="8" end="8"/>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967" r="2316"/>
          <a:stretch>
            <a:fillRect/>
          </a:stretch>
        </p:blipFill>
        <p:spPr bwMode="auto">
          <a:xfrm>
            <a:off x="0" y="928670"/>
            <a:ext cx="8929750" cy="4713570"/>
          </a:xfrm>
          <a:prstGeom prst="rect">
            <a:avLst/>
          </a:prstGeom>
          <a:noFill/>
          <a:ln w="9525">
            <a:noFill/>
            <a:miter lim="800000"/>
            <a:headEnd/>
            <a:tailEnd/>
          </a:ln>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r="1562"/>
          <a:stretch>
            <a:fillRect/>
          </a:stretch>
        </p:blipFill>
        <p:spPr bwMode="auto">
          <a:xfrm>
            <a:off x="0" y="785794"/>
            <a:ext cx="9144000" cy="5080017"/>
          </a:xfrm>
          <a:prstGeom prst="rect">
            <a:avLst/>
          </a:prstGeom>
          <a:noFill/>
          <a:ln w="9525">
            <a:noFill/>
            <a:miter lim="800000"/>
            <a:headEnd/>
            <a:tailEnd/>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p;W 1"/>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pic>
        <p:nvPicPr>
          <p:cNvPr id="3" name="Picture 2"/>
          <p:cNvPicPr>
            <a:picLocks noChangeAspect="1" noChangeArrowheads="1"/>
          </p:cNvPicPr>
          <p:nvPr/>
        </p:nvPicPr>
        <p:blipFill>
          <a:blip r:embed="rId3"/>
          <a:srcRect/>
          <a:stretch>
            <a:fillRect/>
          </a:stretch>
        </p:blipFill>
        <p:spPr bwMode="auto">
          <a:xfrm>
            <a:off x="152400" y="152400"/>
            <a:ext cx="9144000" cy="6858000"/>
          </a:xfrm>
          <a:prstGeom prst="rect">
            <a:avLst/>
          </a:prstGeom>
          <a:noFill/>
          <a:ln w="12700">
            <a:noFill/>
            <a:miter lim="800000"/>
            <a:headEnd type="none" w="sm" len="sm"/>
            <a:tailEnd type="none" w="sm" len="sm"/>
          </a:ln>
          <a:effectLst/>
        </p:spPr>
      </p:pic>
      <p:pic>
        <p:nvPicPr>
          <p:cNvPr id="4" name="Picture 2"/>
          <p:cNvPicPr>
            <a:picLocks noChangeAspect="1" noChangeArrowheads="1"/>
          </p:cNvPicPr>
          <p:nvPr/>
        </p:nvPicPr>
        <p:blipFill>
          <a:blip r:embed="rId3"/>
          <a:srcRect/>
          <a:stretch>
            <a:fillRect/>
          </a:stretch>
        </p:blipFill>
        <p:spPr bwMode="auto">
          <a:xfrm>
            <a:off x="304800" y="304800"/>
            <a:ext cx="9144000" cy="6858000"/>
          </a:xfrm>
          <a:prstGeom prst="rect">
            <a:avLst/>
          </a:prstGeom>
          <a:noFill/>
          <a:ln w="12700">
            <a:noFill/>
            <a:miter lim="800000"/>
            <a:headEnd type="none" w="sm" len="sm"/>
            <a:tailEnd type="none" w="sm" len="sm"/>
          </a:ln>
          <a:effectLst/>
        </p:spPr>
      </p:pic>
      <p:pic>
        <p:nvPicPr>
          <p:cNvPr id="5" name="Picture 2"/>
          <p:cNvPicPr>
            <a:picLocks noChangeAspect="1" noChangeArrowheads="1"/>
          </p:cNvPicPr>
          <p:nvPr/>
        </p:nvPicPr>
        <p:blipFill>
          <a:blip r:embed="rId3"/>
          <a:srcRect/>
          <a:stretch>
            <a:fillRect/>
          </a:stretch>
        </p:blipFill>
        <p:spPr bwMode="auto">
          <a:xfrm>
            <a:off x="457200" y="457200"/>
            <a:ext cx="9144000" cy="68580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05"/>
          <p:cNvPicPr>
            <a:picLocks noChangeAspect="1" noChangeArrowheads="1"/>
          </p:cNvPicPr>
          <p:nvPr/>
        </p:nvPicPr>
        <p:blipFill>
          <a:blip r:embed="rId2"/>
          <a:srcRect/>
          <a:stretch>
            <a:fillRect/>
          </a:stretch>
        </p:blipFill>
        <p:spPr bwMode="auto">
          <a:xfrm>
            <a:off x="0" y="0"/>
            <a:ext cx="9144000" cy="6858000"/>
          </a:xfrm>
          <a:prstGeom prst="rect">
            <a:avLst/>
          </a:prstGeom>
          <a:noFill/>
          <a:ln w="57150" cmpd="thinThick">
            <a:solidFill>
              <a:schemeClr val="tx1"/>
            </a:solidFill>
            <a:miter lim="800000"/>
            <a:headEnd/>
            <a:tailEnd/>
          </a:ln>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31750"/>
            <a:ext cx="9144000" cy="6889750"/>
          </a:xfrm>
          <a:prstGeom prst="rect">
            <a:avLst/>
          </a:prstGeom>
          <a:noFill/>
          <a:ln w="38100">
            <a:solidFill>
              <a:srgbClr val="CC000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p;W 6"/>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4500563" cy="3429000"/>
          </a:xfrm>
          <a:prstGeom prst="rect">
            <a:avLst/>
          </a:prstGeom>
          <a:noFill/>
          <a:ln w="38100">
            <a:solidFill>
              <a:srgbClr val="CC0000"/>
            </a:solidFill>
            <a:miter lim="800000"/>
            <a:headEnd type="none" w="sm" len="sm"/>
            <a:tailEnd type="none" w="sm" len="sm"/>
          </a:ln>
          <a:effectLst/>
        </p:spPr>
      </p:pic>
      <p:pic>
        <p:nvPicPr>
          <p:cNvPr id="3" name="Picture 4" descr="S&amp;W 4"/>
          <p:cNvPicPr>
            <a:picLocks noChangeAspect="1" noChangeArrowheads="1"/>
          </p:cNvPicPr>
          <p:nvPr/>
        </p:nvPicPr>
        <p:blipFill>
          <a:blip r:embed="rId4"/>
          <a:srcRect/>
          <a:stretch>
            <a:fillRect/>
          </a:stretch>
        </p:blipFill>
        <p:spPr bwMode="auto">
          <a:xfrm>
            <a:off x="4440238" y="0"/>
            <a:ext cx="4703762" cy="3429000"/>
          </a:xfrm>
          <a:prstGeom prst="rect">
            <a:avLst/>
          </a:prstGeom>
          <a:noFill/>
          <a:ln w="38100">
            <a:solidFill>
              <a:srgbClr val="CC0000"/>
            </a:solidFill>
            <a:miter lim="800000"/>
            <a:headEnd/>
            <a:tailEnd/>
          </a:ln>
        </p:spPr>
      </p:pic>
      <p:pic>
        <p:nvPicPr>
          <p:cNvPr id="4" name="Picture 5" descr="S&amp;W 2"/>
          <p:cNvPicPr>
            <a:picLocks noChangeAspect="1" noChangeArrowheads="1"/>
          </p:cNvPicPr>
          <p:nvPr/>
        </p:nvPicPr>
        <p:blipFill>
          <a:blip r:embed="rId5"/>
          <a:srcRect/>
          <a:stretch>
            <a:fillRect/>
          </a:stretch>
        </p:blipFill>
        <p:spPr bwMode="auto">
          <a:xfrm>
            <a:off x="0" y="3429000"/>
            <a:ext cx="4440238" cy="3429000"/>
          </a:xfrm>
          <a:prstGeom prst="rect">
            <a:avLst/>
          </a:prstGeom>
          <a:noFill/>
          <a:ln w="38100">
            <a:solidFill>
              <a:srgbClr val="CC0000"/>
            </a:solidFill>
            <a:miter lim="800000"/>
            <a:headEnd/>
            <a:tailEnd/>
          </a:ln>
        </p:spPr>
      </p:pic>
      <p:sp>
        <p:nvSpPr>
          <p:cNvPr id="5" name="Text Box 3"/>
          <p:cNvSpPr txBox="1">
            <a:spLocks noChangeArrowheads="1"/>
          </p:cNvSpPr>
          <p:nvPr/>
        </p:nvSpPr>
        <p:spPr bwMode="auto">
          <a:xfrm>
            <a:off x="4789488" y="4940300"/>
            <a:ext cx="3835400" cy="457200"/>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500" b="1" dirty="0">
                <a:solidFill>
                  <a:srgbClr val="AF201D"/>
                </a:solidFill>
                <a:cs typeface="Roya" pitchFamily="2" charset="-78"/>
              </a:rPr>
              <a:t>قطره‌چكان</a:t>
            </a:r>
            <a:r>
              <a:rPr lang="fa-IR" sz="2500" b="1" dirty="0">
                <a:solidFill>
                  <a:srgbClr val="AF201D"/>
                </a:solidFill>
                <a:cs typeface="Roya" pitchFamily="2" charset="-78"/>
              </a:rPr>
              <a:t>هاي</a:t>
            </a:r>
            <a:r>
              <a:rPr lang="ar-SA" sz="2500" b="1" dirty="0">
                <a:solidFill>
                  <a:srgbClr val="AF201D"/>
                </a:solidFill>
                <a:cs typeface="Roya" pitchFamily="2" charset="-78"/>
              </a:rPr>
              <a:t> داخل خط</a:t>
            </a:r>
            <a:endParaRPr lang="en-US" sz="1800" b="1" dirty="0">
              <a:solidFill>
                <a:srgbClr val="AF201D"/>
              </a:solidFill>
              <a:cs typeface="Roy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YPE.WAV"/>
                                        </p:tgtEl>
                                      </p:cMediaNode>
                                    </p:audio>
                                  </p:subTnLst>
                                </p:cTn>
                              </p:par>
                            </p:childTnLst>
                          </p:cTn>
                        </p:par>
                        <p:par>
                          <p:cTn id="20" fill="hold">
                            <p:stCondLst>
                              <p:cond delay="1000"/>
                            </p:stCondLst>
                            <p:childTnLst>
                              <p:par>
                                <p:cTn id="21" presetID="2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14356"/>
            <a:ext cx="9144000" cy="3416320"/>
          </a:xfrm>
          <a:prstGeom prst="rect">
            <a:avLst/>
          </a:prstGeom>
          <a:noFill/>
        </p:spPr>
        <p:txBody>
          <a:bodyPr wrap="square" rtlCol="0">
            <a:spAutoFit/>
          </a:bodyPr>
          <a:lstStyle/>
          <a:p>
            <a:pPr algn="just" rtl="1"/>
            <a:endParaRPr lang="fa-IR" dirty="0" smtClean="0"/>
          </a:p>
          <a:p>
            <a:pPr algn="just" rtl="1"/>
            <a:r>
              <a:rPr lang="fa-IR" dirty="0" smtClean="0">
                <a:cs typeface="B Titr" pitchFamily="2" charset="-78"/>
              </a:rPr>
              <a:t>اندازه کرت به عواملي چون نوع خاک، مقدار جريان، عمق آبياري، اندازه مزرعه، شيب زمين، شيوه زراعت بستگي دارد. </a:t>
            </a:r>
            <a:endParaRPr lang="en-US" dirty="0" smtClean="0">
              <a:cs typeface="B Titr" pitchFamily="2" charset="-78"/>
            </a:endParaRPr>
          </a:p>
          <a:p>
            <a:pPr algn="just" rtl="1"/>
            <a:endParaRPr lang="en-US" dirty="0" smtClean="0">
              <a:cs typeface="B Titr" pitchFamily="2" charset="-78"/>
            </a:endParaRPr>
          </a:p>
          <a:p>
            <a:pPr algn="just" rtl="1"/>
            <a:r>
              <a:rPr lang="fa-IR" dirty="0" smtClean="0">
                <a:cs typeface="B Titr" pitchFamily="2" charset="-78"/>
              </a:rPr>
              <a:t>طول کرت عامل مهمي است در پخش يکنواخت آب در شرايط مختلف از 400 – 600 متر بسته به عواملي چون جنس خاک، شيب طولي کرت، دبي جريان، نفوذ پذيري خاک متغير است.</a:t>
            </a:r>
            <a:endParaRPr lang="en-US" dirty="0" smtClean="0">
              <a:cs typeface="B Titr" pitchFamily="2" charset="-78"/>
            </a:endParaRPr>
          </a:p>
          <a:p>
            <a:pPr algn="just" rtl="1"/>
            <a:endParaRPr lang="en-US" dirty="0" smtClean="0">
              <a:cs typeface="B Titr" pitchFamily="2" charset="-78"/>
            </a:endParaRPr>
          </a:p>
          <a:p>
            <a:pPr algn="just" rtl="1"/>
            <a:r>
              <a:rPr lang="fa-IR" dirty="0" smtClean="0">
                <a:cs typeface="B Titr" pitchFamily="2" charset="-78"/>
              </a:rPr>
              <a:t>عرض کرت تابع شيب عرضي زمين، شيب طولي کرت، مقدار آبدهي، نوع محصول و عرض کار ماشين آلات زراعي است و درهر صورت بين 20 – 5 متر و گاه 30 متر است. </a:t>
            </a:r>
            <a:endParaRPr lang="en-US" dirty="0" smtClean="0">
              <a:cs typeface="B Titr" pitchFamily="2" charset="-78"/>
            </a:endParaRPr>
          </a:p>
          <a:p>
            <a:pPr algn="just" rtl="1"/>
            <a:endParaRPr lang="en-US" dirty="0" smtClean="0">
              <a:cs typeface="B Titr" pitchFamily="2" charset="-78"/>
            </a:endParaRPr>
          </a:p>
          <a:p>
            <a:pPr algn="just" rtl="1"/>
            <a:endParaRPr lang="en-US" dirty="0" smtClean="0">
              <a:cs typeface="B Titr" pitchFamily="2" charset="-78"/>
            </a:endParaRPr>
          </a:p>
          <a:p>
            <a:pPr algn="just" rtl="1"/>
            <a:endParaRPr lang="en-US"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6350"/>
            <a:ext cx="4718050" cy="3740150"/>
          </a:xfrm>
          <a:prstGeom prst="rect">
            <a:avLst/>
          </a:prstGeom>
          <a:noFill/>
          <a:ln w="28575">
            <a:solidFill>
              <a:srgbClr val="CC0000"/>
            </a:solidFill>
            <a:miter lim="800000"/>
            <a:headEnd type="none" w="sm" len="sm"/>
            <a:tailEnd type="none" w="sm" len="sm"/>
          </a:ln>
          <a:effectLst/>
        </p:spPr>
      </p:pic>
      <p:sp>
        <p:nvSpPr>
          <p:cNvPr id="3" name="Text Box 3"/>
          <p:cNvSpPr txBox="1">
            <a:spLocks noChangeArrowheads="1"/>
          </p:cNvSpPr>
          <p:nvPr/>
        </p:nvSpPr>
        <p:spPr bwMode="auto">
          <a:xfrm>
            <a:off x="5286375" y="5307013"/>
            <a:ext cx="3662363" cy="457200"/>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500" b="1">
                <a:solidFill>
                  <a:srgbClr val="AF201D"/>
                </a:solidFill>
                <a:cs typeface="Roya" pitchFamily="2" charset="-78"/>
              </a:rPr>
              <a:t>قطره‌چكان</a:t>
            </a:r>
            <a:r>
              <a:rPr lang="fa-IR" sz="2500" b="1">
                <a:solidFill>
                  <a:srgbClr val="AF201D"/>
                </a:solidFill>
                <a:cs typeface="Roya" pitchFamily="2" charset="-78"/>
              </a:rPr>
              <a:t>هاي</a:t>
            </a:r>
            <a:r>
              <a:rPr lang="ar-SA" sz="2500" b="1">
                <a:solidFill>
                  <a:srgbClr val="AF201D"/>
                </a:solidFill>
                <a:cs typeface="Roya" pitchFamily="2" charset="-78"/>
              </a:rPr>
              <a:t> روي خط</a:t>
            </a:r>
            <a:endParaRPr lang="en-US" sz="2100" b="1">
              <a:solidFill>
                <a:srgbClr val="AF201D"/>
              </a:solidFill>
              <a:cs typeface="Roya" pitchFamily="2" charset="-78"/>
            </a:endParaRPr>
          </a:p>
        </p:txBody>
      </p:sp>
      <p:pic>
        <p:nvPicPr>
          <p:cNvPr id="4" name="Picture 4" descr="S&amp;W 3"/>
          <p:cNvPicPr>
            <a:picLocks noChangeAspect="1" noChangeArrowheads="1"/>
          </p:cNvPicPr>
          <p:nvPr/>
        </p:nvPicPr>
        <p:blipFill>
          <a:blip r:embed="rId4"/>
          <a:srcRect/>
          <a:stretch>
            <a:fillRect/>
          </a:stretch>
        </p:blipFill>
        <p:spPr bwMode="auto">
          <a:xfrm>
            <a:off x="4703763" y="0"/>
            <a:ext cx="4440237" cy="3810000"/>
          </a:xfrm>
          <a:prstGeom prst="rect">
            <a:avLst/>
          </a:prstGeom>
          <a:noFill/>
          <a:ln w="28575">
            <a:solidFill>
              <a:srgbClr val="CC0000"/>
            </a:solidFill>
            <a:miter lim="800000"/>
            <a:headEnd/>
            <a:tailEnd/>
          </a:ln>
        </p:spPr>
      </p:pic>
      <p:pic>
        <p:nvPicPr>
          <p:cNvPr id="5" name="Picture 5"/>
          <p:cNvPicPr>
            <a:picLocks noChangeAspect="1" noChangeArrowheads="1"/>
          </p:cNvPicPr>
          <p:nvPr/>
        </p:nvPicPr>
        <p:blipFill>
          <a:blip r:embed="rId5"/>
          <a:srcRect/>
          <a:stretch>
            <a:fillRect/>
          </a:stretch>
        </p:blipFill>
        <p:spPr bwMode="auto">
          <a:xfrm>
            <a:off x="0" y="3570288"/>
            <a:ext cx="4832350" cy="3287712"/>
          </a:xfrm>
          <a:prstGeom prst="rect">
            <a:avLst/>
          </a:prstGeom>
          <a:noFill/>
          <a:ln w="28575">
            <a:solidFill>
              <a:srgbClr val="CC000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9" fill="hold">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TYPE.WAV"/>
                                        </p:tgtEl>
                                      </p:cMediaNode>
                                    </p:audio>
                                  </p:subTnLst>
                                </p:cTn>
                              </p:par>
                            </p:childTnLst>
                          </p:cTn>
                        </p:par>
                      </p:childTnLst>
                    </p:cTn>
                  </p:par>
                  <p:par>
                    <p:cTn id="22" fill="hold">
                      <p:stCondLst>
                        <p:cond delay="indefinite"/>
                      </p:stCondLst>
                      <p:childTnLst>
                        <p:par>
                          <p:cTn id="23" fill="hold">
                            <p:stCondLst>
                              <p:cond delay="0"/>
                            </p:stCondLst>
                            <p:childTnLst>
                              <p:par>
                                <p:cTn id="24" presetID="19"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131763" y="990600"/>
            <a:ext cx="4375150" cy="3733800"/>
          </a:xfrm>
          <a:prstGeom prst="rect">
            <a:avLst/>
          </a:prstGeom>
          <a:noFill/>
          <a:ln w="28575">
            <a:solidFill>
              <a:srgbClr val="CC0000"/>
            </a:solidFill>
            <a:miter lim="800000"/>
            <a:headEnd type="none" w="sm" len="sm"/>
            <a:tailEnd type="none" w="sm" len="sm"/>
          </a:ln>
          <a:effectLst/>
        </p:spPr>
      </p:pic>
      <p:sp>
        <p:nvSpPr>
          <p:cNvPr id="3" name="Text Box 4"/>
          <p:cNvSpPr txBox="1">
            <a:spLocks noChangeArrowheads="1"/>
          </p:cNvSpPr>
          <p:nvPr/>
        </p:nvSpPr>
        <p:spPr bwMode="auto">
          <a:xfrm>
            <a:off x="849313" y="5232400"/>
            <a:ext cx="2657475" cy="457200"/>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en-US" sz="2500" b="1">
                <a:solidFill>
                  <a:srgbClr val="AF201D"/>
                </a:solidFill>
                <a:cs typeface="Roya" pitchFamily="2" charset="-78"/>
              </a:rPr>
              <a:t> </a:t>
            </a:r>
            <a:r>
              <a:rPr lang="ar-SA" sz="2500" b="1">
                <a:solidFill>
                  <a:srgbClr val="AF201D"/>
                </a:solidFill>
                <a:cs typeface="Roya" pitchFamily="2" charset="-78"/>
              </a:rPr>
              <a:t>افشانه (اسپرير</a:t>
            </a:r>
            <a:r>
              <a:rPr lang="en-US" sz="2500" b="1">
                <a:solidFill>
                  <a:srgbClr val="AF201D"/>
                </a:solidFill>
                <a:cs typeface="Roya" pitchFamily="2" charset="-78"/>
              </a:rPr>
              <a:t>(</a:t>
            </a:r>
            <a:endParaRPr lang="en-US" sz="1800" b="1">
              <a:solidFill>
                <a:srgbClr val="AF201D"/>
              </a:solidFill>
              <a:cs typeface="Roya" pitchFamily="2" charset="-78"/>
            </a:endParaRPr>
          </a:p>
        </p:txBody>
      </p:sp>
      <p:pic>
        <p:nvPicPr>
          <p:cNvPr id="4" name="Picture 5" descr="~AUT0001"/>
          <p:cNvPicPr>
            <a:picLocks noChangeAspect="1" noChangeArrowheads="1"/>
          </p:cNvPicPr>
          <p:nvPr/>
        </p:nvPicPr>
        <p:blipFill>
          <a:blip r:embed="rId4"/>
          <a:srcRect/>
          <a:stretch>
            <a:fillRect/>
          </a:stretch>
        </p:blipFill>
        <p:spPr bwMode="auto">
          <a:xfrm>
            <a:off x="4506913" y="990600"/>
            <a:ext cx="4441825" cy="3733800"/>
          </a:xfrm>
          <a:prstGeom prst="rect">
            <a:avLst/>
          </a:prstGeom>
          <a:noFill/>
          <a:ln w="28575">
            <a:solidFill>
              <a:srgbClr val="CC0000"/>
            </a:solidFill>
            <a:miter lim="800000"/>
            <a:headEnd/>
            <a:tailEnd/>
          </a:ln>
          <a:effectLst/>
        </p:spPr>
      </p:pic>
      <p:sp>
        <p:nvSpPr>
          <p:cNvPr id="5" name="Text Box 6"/>
          <p:cNvSpPr txBox="1">
            <a:spLocks noChangeArrowheads="1"/>
          </p:cNvSpPr>
          <p:nvPr/>
        </p:nvSpPr>
        <p:spPr bwMode="auto">
          <a:xfrm>
            <a:off x="5551488" y="5307013"/>
            <a:ext cx="2286000" cy="457200"/>
          </a:xfrm>
          <a:prstGeom prst="rect">
            <a:avLst/>
          </a:prstGeom>
          <a:solidFill>
            <a:schemeClr val="bg1"/>
          </a:solidFill>
          <a:ln w="12700" algn="ctr">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en-US" sz="2500" b="1">
                <a:solidFill>
                  <a:srgbClr val="AF201D"/>
                </a:solidFill>
                <a:cs typeface="Roya" pitchFamily="2" charset="-78"/>
              </a:rPr>
              <a:t> </a:t>
            </a:r>
            <a:r>
              <a:rPr lang="fa-IR" sz="2500" b="1">
                <a:solidFill>
                  <a:srgbClr val="AF201D"/>
                </a:solidFill>
                <a:cs typeface="Roya" pitchFamily="2" charset="-78"/>
              </a:rPr>
              <a:t>نوار آبياري (تيپ)</a:t>
            </a:r>
            <a:endParaRPr lang="en-US" sz="2500" b="1">
              <a:solidFill>
                <a:srgbClr val="AF201D"/>
              </a:solidFill>
              <a:cs typeface="Roy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Scale>
                                      <p:cBhvr>
                                        <p:cTn id="2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
                                        </p:tgtEl>
                                        <p:attrNameLst>
                                          <p:attrName>ppt_x</p:attrName>
                                          <p:attrName>ppt_y</p:attrName>
                                        </p:attrNameLst>
                                      </p:cBhvr>
                                    </p:animMotion>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3213100"/>
            <a:ext cx="4500563" cy="3644900"/>
          </a:xfrm>
          <a:prstGeom prst="rect">
            <a:avLst/>
          </a:prstGeom>
          <a:noFill/>
          <a:ln w="38100">
            <a:solidFill>
              <a:srgbClr val="CC3300"/>
            </a:solidFill>
            <a:miter lim="800000"/>
            <a:headEnd type="none" w="sm" len="sm"/>
            <a:tailEnd type="none" w="sm" len="sm"/>
          </a:ln>
          <a:effectLst/>
        </p:spPr>
      </p:pic>
      <p:sp>
        <p:nvSpPr>
          <p:cNvPr id="3" name="Text Box 4"/>
          <p:cNvSpPr txBox="1">
            <a:spLocks noChangeArrowheads="1"/>
          </p:cNvSpPr>
          <p:nvPr/>
        </p:nvSpPr>
        <p:spPr bwMode="auto">
          <a:xfrm>
            <a:off x="4967288" y="1414463"/>
            <a:ext cx="3278187" cy="457200"/>
          </a:xfrm>
          <a:prstGeom prst="rect">
            <a:avLst/>
          </a:prstGeom>
          <a:solidFill>
            <a:schemeClr val="bg1"/>
          </a:solidFill>
          <a:ln w="12700">
            <a:solidFill>
              <a:schemeClr val="tx1"/>
            </a:solidFill>
            <a:miter lim="800000"/>
            <a:headEnd type="none" w="sm" len="sm"/>
            <a:tailEnd type="none" w="sm" len="sm"/>
          </a:ln>
          <a:effectLst/>
        </p:spPr>
        <p:txBody>
          <a:bodyPr lIns="63729" tIns="31866" rIns="63729" bIns="31866">
            <a:spAutoFit/>
          </a:bodyPr>
          <a:lstStyle/>
          <a:p>
            <a:pPr algn="ctr" defTabSz="638175">
              <a:spcBef>
                <a:spcPct val="50000"/>
              </a:spcBef>
            </a:pPr>
            <a:r>
              <a:rPr lang="ar-SA" sz="2500" b="1">
                <a:solidFill>
                  <a:srgbClr val="AF201D"/>
                </a:solidFill>
                <a:cs typeface="Roya" pitchFamily="2" charset="-78"/>
              </a:rPr>
              <a:t>ريزپاش(ميكروجت</a:t>
            </a:r>
            <a:r>
              <a:rPr lang="en-US" sz="2500" b="1">
                <a:solidFill>
                  <a:srgbClr val="AF201D"/>
                </a:solidFill>
                <a:cs typeface="Roya" pitchFamily="2" charset="-78"/>
              </a:rPr>
              <a:t>(</a:t>
            </a:r>
            <a:endParaRPr lang="en-US" sz="1800" b="1">
              <a:solidFill>
                <a:srgbClr val="AF201D"/>
              </a:solidFill>
              <a:cs typeface="Roya" pitchFamily="2" charset="-78"/>
            </a:endParaRPr>
          </a:p>
        </p:txBody>
      </p:sp>
      <p:pic>
        <p:nvPicPr>
          <p:cNvPr id="4" name="Picture 5" descr="S&amp;W 7"/>
          <p:cNvPicPr>
            <a:picLocks noChangeAspect="1" noChangeArrowheads="1"/>
          </p:cNvPicPr>
          <p:nvPr/>
        </p:nvPicPr>
        <p:blipFill>
          <a:blip r:embed="rId4"/>
          <a:srcRect/>
          <a:stretch>
            <a:fillRect/>
          </a:stretch>
        </p:blipFill>
        <p:spPr bwMode="auto">
          <a:xfrm>
            <a:off x="4284663" y="2997200"/>
            <a:ext cx="4859337" cy="3860800"/>
          </a:xfrm>
          <a:prstGeom prst="rect">
            <a:avLst/>
          </a:prstGeom>
          <a:noFill/>
          <a:ln w="38100">
            <a:solidFill>
              <a:srgbClr val="CC3300"/>
            </a:solidFill>
            <a:miter lim="800000"/>
            <a:headEnd/>
            <a:tailEnd/>
          </a:ln>
        </p:spPr>
      </p:pic>
      <p:pic>
        <p:nvPicPr>
          <p:cNvPr id="5" name="Picture 6"/>
          <p:cNvPicPr>
            <a:picLocks noChangeAspect="1" noChangeArrowheads="1"/>
          </p:cNvPicPr>
          <p:nvPr/>
        </p:nvPicPr>
        <p:blipFill>
          <a:blip r:embed="rId5"/>
          <a:srcRect/>
          <a:stretch>
            <a:fillRect/>
          </a:stretch>
        </p:blipFill>
        <p:spPr bwMode="auto">
          <a:xfrm>
            <a:off x="0" y="0"/>
            <a:ext cx="4211638" cy="3141663"/>
          </a:xfrm>
          <a:prstGeom prst="rect">
            <a:avLst/>
          </a:prstGeom>
          <a:noFill/>
          <a:ln w="38100">
            <a:solidFill>
              <a:srgbClr val="CC330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0" y="0"/>
            <a:ext cx="8858216"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3600" b="1" i="0" u="sng" strike="noStrike" cap="none" normalizeH="0" baseline="0" dirty="0" smtClean="0">
                <a:ln>
                  <a:noFill/>
                </a:ln>
                <a:solidFill>
                  <a:srgbClr val="C00000"/>
                </a:solidFill>
                <a:effectLst/>
                <a:latin typeface="IranNastaliq" pitchFamily="18" charset="0"/>
                <a:ea typeface="Times New Roman" pitchFamily="18" charset="0"/>
                <a:cs typeface="B Titr" pitchFamily="2" charset="-78"/>
              </a:rPr>
              <a:t>محاسن آبیاری قطره</a:t>
            </a:r>
            <a:r>
              <a:rPr kumimoji="0" lang="fa-IR" sz="3600" b="1" i="0" u="sng" strike="noStrike" cap="none" normalizeH="0" baseline="0" dirty="0" smtClean="0">
                <a:ln>
                  <a:noFill/>
                </a:ln>
                <a:solidFill>
                  <a:srgbClr val="C00000"/>
                </a:solidFill>
                <a:effectLst/>
                <a:latin typeface="IranNastaliq" pitchFamily="18" charset="0"/>
                <a:ea typeface="Times New Roman" pitchFamily="18" charset="0"/>
                <a:cs typeface="B Titr" pitchFamily="2" charset="-78"/>
              </a:rPr>
              <a:t> </a:t>
            </a:r>
            <a:r>
              <a:rPr kumimoji="0" lang="ar-SA" sz="3600" b="1" i="0" u="sng" strike="noStrike" cap="none" normalizeH="0" baseline="0" dirty="0" smtClean="0">
                <a:ln>
                  <a:noFill/>
                </a:ln>
                <a:solidFill>
                  <a:srgbClr val="C00000"/>
                </a:solidFill>
                <a:effectLst/>
                <a:latin typeface="IranNastaliq" pitchFamily="18" charset="0"/>
                <a:ea typeface="Times New Roman" pitchFamily="18" charset="0"/>
                <a:cs typeface="B Titr" pitchFamily="2" charset="-78"/>
              </a:rPr>
              <a:t>ای</a:t>
            </a:r>
            <a:endParaRPr kumimoji="0" lang="en-US" sz="3600" b="0" i="0" u="none" strike="noStrike" cap="none" normalizeH="0" baseline="0" dirty="0" smtClean="0">
              <a:ln>
                <a:noFill/>
              </a:ln>
              <a:solidFill>
                <a:srgbClr val="C00000"/>
              </a:solidFill>
              <a:effectLst/>
              <a:latin typeface="IranNastaliq" pitchFamily="18" charset="0"/>
              <a:cs typeface="B Titr"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1-تلفات آب آبیاری از قبیل نشت و نفوذ کم در نتیجه راندمان آبیاری بالا می باشد. (تا 90 درصد)</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2-نوارهای بین ردیف گیاهان خشک مانده و عملیات کشاورزی نظیر هرس و</a:t>
            </a:r>
            <a:r>
              <a:rPr kumimoji="0" lang="fa-IR"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 </a:t>
            </a: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شخم راحت تر صورت می گیرد.</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4- بدلیل خیس شدن تنها اطراف ریشه ، رشد علفهای هرز در مزرعه کاهش می یابد.</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3-وجود رطوبت و هوای کافی برای رشد مناسب گیاه </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4-آبیاری قطره ای در مقایسه با روشهای سطحی و بارانی از هزینه نیروی انسانی و آب مصرفی کمتری برخوردار است.  </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5-پخش کود و سایر مواد شیمیائی همرا ه با آب آبیاری </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6- می تواند کاملا به طریقه خودکار طراحی شود.</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7-امکان استفاده از آب شور برای آبیاری در این سیستم وجود دارد. با آبیاری مکرر (کم وهمیشه) رطوبت ناحیه ریشه همواره بالاست و در نتیجه غلظت نمک در خاک ثابت و بدون تغییر می ماند.</a:t>
            </a:r>
            <a:endParaRPr kumimoji="0" lang="en-US" sz="2400" b="0" i="0" u="none" strike="noStrike" cap="none" normalizeH="0" baseline="0" dirty="0" smtClean="0">
              <a:ln>
                <a:noFill/>
              </a:ln>
              <a:solidFill>
                <a:schemeClr val="tx1"/>
              </a:solidFill>
              <a:effectLst/>
              <a:latin typeface="IranNastaliq" pitchFamily="18"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IranNastaliq" pitchFamily="18" charset="0"/>
                <a:ea typeface="Times New Roman" pitchFamily="18" charset="0"/>
                <a:cs typeface="B Lotus" pitchFamily="2" charset="-78"/>
              </a:rPr>
              <a:t>8- این روش تنها روشی است که در اراضی با شیب های متفاوت (بعنوان مثال باغهای احداث شده در دامنه های کاملا شیب دار) قابل کاربرد است. </a:t>
            </a:r>
            <a:endParaRPr kumimoji="0" lang="ar-SA" sz="2400" b="0" i="0" u="none" strike="noStrike" cap="none" normalizeH="0" baseline="0" dirty="0" smtClean="0">
              <a:ln>
                <a:noFill/>
              </a:ln>
              <a:solidFill>
                <a:schemeClr val="tx1"/>
              </a:solidFill>
              <a:effectLst/>
              <a:latin typeface="IranNastaliq" pitchFamily="18" charset="0"/>
              <a:cs typeface="B Lotus" pitchFamily="2" charset="-78"/>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929718"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tab pos="457200" algn="l"/>
              </a:tabLst>
            </a:pPr>
            <a:r>
              <a:rPr kumimoji="0" lang="ar-SA" sz="2800" b="1" i="0" u="sng" strike="noStrike" cap="none" normalizeH="0" baseline="0" dirty="0" smtClean="0">
                <a:ln>
                  <a:noFill/>
                </a:ln>
                <a:solidFill>
                  <a:srgbClr val="C00000"/>
                </a:solidFill>
                <a:effectLst/>
                <a:latin typeface="Arial" pitchFamily="34" charset="0"/>
                <a:ea typeface="Times New Roman" pitchFamily="18" charset="0"/>
                <a:cs typeface="B Titr" pitchFamily="2" charset="-78"/>
              </a:rPr>
              <a:t>محدویت های آبیاری قطره ای </a:t>
            </a:r>
            <a:endParaRPr kumimoji="0" lang="en-US" sz="2800" b="0" i="0" u="none" strike="noStrike" cap="none" normalizeH="0" baseline="0" dirty="0" smtClean="0">
              <a:ln>
                <a:noFill/>
              </a:ln>
              <a:solidFill>
                <a:srgbClr val="C00000"/>
              </a:solidFill>
              <a:effectLst/>
              <a:latin typeface="Arial" pitchFamily="34" charset="0"/>
              <a:cs typeface="B Titr"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tab pos="457200"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گرفتگی قطره چکان ها عمده ترین عیب این سیستم است که بایستی در انتخاب فیلترها و نیز شتشوی منظم آنها نهایت دقت صورت گیرد.</a:t>
            </a:r>
            <a:endParaRPr kumimoji="0" lang="en-US" sz="2800" b="0" i="0" u="none" strike="noStrike" cap="none" normalizeH="0" baseline="0" dirty="0" smtClean="0">
              <a:ln>
                <a:noFill/>
              </a:ln>
              <a:solidFill>
                <a:schemeClr val="tx1"/>
              </a:solidFill>
              <a:effectLst/>
              <a:latin typeface="Arial" pitchFamily="34"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tab pos="457200"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تجمع نمک در حاشیه مرطوب ناحیه ریشه خطر بالقوه ای را برای گیاه فراهم می سازد زیرا باران های سبک املاح را به ناحیه ریشه گیاه منتقل می سازد. بنابرین پس از پایان فصل آبیاری با چند آبیاری سطحی نمک تجمع یافته در اطراف ناحیه ریشه را می توان خارج نمود.</a:t>
            </a:r>
            <a:endParaRPr kumimoji="0" lang="en-US" sz="2800" b="0" i="0" u="none" strike="noStrike" cap="none" normalizeH="0" baseline="0" dirty="0" smtClean="0">
              <a:ln>
                <a:noFill/>
              </a:ln>
              <a:solidFill>
                <a:schemeClr val="tx1"/>
              </a:solidFill>
              <a:effectLst/>
              <a:latin typeface="Arial" pitchFamily="34"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tab pos="457200"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محدودیت سیستم ریشه</a:t>
            </a:r>
            <a:endParaRPr kumimoji="0" lang="en-US" sz="2800" b="0" i="0" u="none" strike="noStrike" cap="none" normalizeH="0" baseline="0" dirty="0" smtClean="0">
              <a:ln>
                <a:noFill/>
              </a:ln>
              <a:solidFill>
                <a:schemeClr val="tx1"/>
              </a:solidFill>
              <a:effectLst/>
              <a:latin typeface="Arial" pitchFamily="34"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tab pos="457200"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ریشه ها ب</a:t>
            </a:r>
            <a:r>
              <a:rPr kumimoji="0" lang="fa-IR"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ی</a:t>
            </a: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شتر در ناحیه تر شده رشد تمرکز یافته در نتیجه سیستم ریشه رشد جانبی کمی پیدا می کند. بطور کلی سیستم ریشه در آبیاری قطره ای ضعیف تر از سایر سیستم ها است. این ضعف باعث میگردد اگر حوادث کنترل نشده ای موجب قطع آبیاری گردد به گیاه خیلی سریع صدمه وارد می شود(خصوصا در مناطق بادخیز).</a:t>
            </a:r>
            <a:endParaRPr kumimoji="0" lang="en-US" sz="2800" b="0" i="0" u="none" strike="noStrike" cap="none" normalizeH="0" baseline="0" dirty="0" smtClean="0">
              <a:ln>
                <a:noFill/>
              </a:ln>
              <a:solidFill>
                <a:schemeClr val="tx1"/>
              </a:solidFill>
              <a:effectLst/>
              <a:latin typeface="Arial" pitchFamily="34" charset="0"/>
              <a:cs typeface="B Lotus"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tab pos="457200"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B Lotus" pitchFamily="2" charset="-78"/>
              </a:rPr>
              <a:t>مشکل بازرسی عملکرد قطره چکان ها: بازرسی قطره چکان ها مشکل و وقت گیر است.</a:t>
            </a:r>
            <a:endParaRPr kumimoji="0" lang="ar-SA" sz="2800" b="0" i="0" u="none" strike="noStrike" cap="none" normalizeH="0" baseline="0" dirty="0" smtClean="0">
              <a:ln>
                <a:noFill/>
              </a:ln>
              <a:solidFill>
                <a:schemeClr val="tx1"/>
              </a:solidFill>
              <a:effectLst/>
              <a:latin typeface="Arial" pitchFamily="34" charset="0"/>
              <a:cs typeface="B Lotus" pitchFamily="2" charset="-78"/>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510590" y="6072206"/>
            <a:ext cx="633410" cy="519112"/>
          </a:xfrm>
        </p:spPr>
        <p:txBody>
          <a:bodyPr/>
          <a:lstStyle/>
          <a:p>
            <a:fld id="{BE5EC9E0-7455-49C0-9C6E-BBEEA11B0929}" type="slidenum">
              <a:rPr lang="en-US" smtClean="0"/>
              <a:pPr/>
              <a:t>65</a:t>
            </a:fld>
            <a:endParaRPr lang="en-US" dirty="0"/>
          </a:p>
        </p:txBody>
      </p:sp>
      <p:sp>
        <p:nvSpPr>
          <p:cNvPr id="5" name="TextBox 4"/>
          <p:cNvSpPr txBox="1"/>
          <p:nvPr/>
        </p:nvSpPr>
        <p:spPr>
          <a:xfrm>
            <a:off x="0" y="142852"/>
            <a:ext cx="7643834"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rtl="1"/>
            <a:r>
              <a:rPr lang="fa-IR" sz="4000" dirty="0" smtClean="0">
                <a:solidFill>
                  <a:srgbClr val="FFFF00"/>
                </a:solidFill>
                <a:latin typeface="IranNastaliq" pitchFamily="18" charset="0"/>
                <a:cs typeface="IranNastaliq" pitchFamily="18" charset="0"/>
              </a:rPr>
              <a:t>ترس را بکش پیش از آنکه ترس تو را بکشد</a:t>
            </a:r>
            <a:endParaRPr lang="en-US" sz="4000" dirty="0">
              <a:solidFill>
                <a:srgbClr val="FFFF00"/>
              </a:solidFill>
              <a:latin typeface="IranNastaliq" pitchFamily="18" charset="0"/>
              <a:cs typeface="IranNastaliq" pitchFamily="18" charset="0"/>
            </a:endParaRPr>
          </a:p>
        </p:txBody>
      </p:sp>
      <p:pic>
        <p:nvPicPr>
          <p:cNvPr id="16386" name="Picture 2" descr="http://persian-star.net/1390/4/15/03.jpg"/>
          <p:cNvPicPr>
            <a:picLocks noChangeAspect="1" noChangeArrowheads="1"/>
          </p:cNvPicPr>
          <p:nvPr/>
        </p:nvPicPr>
        <p:blipFill>
          <a:blip r:embed="rId2"/>
          <a:srcRect/>
          <a:stretch>
            <a:fillRect/>
          </a:stretch>
        </p:blipFill>
        <p:spPr bwMode="auto">
          <a:xfrm>
            <a:off x="1071538" y="1500174"/>
            <a:ext cx="6715172" cy="503637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7572428" cy="849315"/>
          </a:xfrm>
        </p:spPr>
        <p:txBody>
          <a:bodyPr/>
          <a:lstStyle/>
          <a:p>
            <a:pPr algn="r" rtl="1"/>
            <a:r>
              <a:rPr lang="fa-IR" sz="2800" dirty="0" smtClean="0">
                <a:solidFill>
                  <a:schemeClr val="tx1"/>
                </a:solidFill>
                <a:latin typeface="IranNastaliq" pitchFamily="18" charset="0"/>
                <a:cs typeface="IranNastaliq" pitchFamily="18" charset="0"/>
              </a:rPr>
              <a:t>2-آبياري نواري  </a:t>
            </a:r>
            <a:r>
              <a:rPr lang="fa-IR" sz="2000" dirty="0" smtClean="0">
                <a:solidFill>
                  <a:schemeClr val="tx1"/>
                </a:solidFill>
                <a:latin typeface="IranNastaliq" pitchFamily="18" charset="0"/>
                <a:cs typeface="IranNastaliq" pitchFamily="18" charset="0"/>
              </a:rPr>
              <a:t>(</a:t>
            </a:r>
            <a:r>
              <a:rPr lang="en-US" sz="2000" dirty="0" smtClean="0">
                <a:solidFill>
                  <a:schemeClr val="tx1"/>
                </a:solidFill>
                <a:latin typeface="IranNastaliq" pitchFamily="18" charset="0"/>
                <a:cs typeface="IranNastaliq" pitchFamily="18" charset="0"/>
              </a:rPr>
              <a:t>Border Irrigation</a:t>
            </a:r>
            <a:r>
              <a:rPr lang="fa-IR" sz="2000" dirty="0" smtClean="0">
                <a:solidFill>
                  <a:schemeClr val="tx1"/>
                </a:solidFill>
                <a:latin typeface="IranNastaliq" pitchFamily="18" charset="0"/>
                <a:cs typeface="IranNastaliq" pitchFamily="18" charset="0"/>
              </a:rPr>
              <a:t>)</a:t>
            </a:r>
            <a:r>
              <a:rPr lang="en-US" sz="2800" dirty="0" smtClean="0">
                <a:solidFill>
                  <a:schemeClr val="tx1"/>
                </a:solidFill>
                <a:latin typeface="IranNastaliq" pitchFamily="18" charset="0"/>
                <a:cs typeface="IranNastaliq" pitchFamily="18" charset="0"/>
              </a:rPr>
              <a:t/>
            </a:r>
            <a:br>
              <a:rPr lang="en-US" sz="2800" dirty="0" smtClean="0">
                <a:solidFill>
                  <a:schemeClr val="tx1"/>
                </a:solidFill>
                <a:latin typeface="IranNastaliq" pitchFamily="18" charset="0"/>
                <a:cs typeface="IranNastaliq" pitchFamily="18" charset="0"/>
              </a:rPr>
            </a:br>
            <a:endParaRPr lang="en-US" sz="2800" dirty="0">
              <a:solidFill>
                <a:schemeClr val="tx1"/>
              </a:solidFill>
              <a:latin typeface="IranNastaliq" pitchFamily="18" charset="0"/>
              <a:cs typeface="IranNastaliq" pitchFamily="18" charset="0"/>
            </a:endParaRPr>
          </a:p>
        </p:txBody>
      </p:sp>
      <p:pic>
        <p:nvPicPr>
          <p:cNvPr id="4" name="Content Placeholder 3"/>
          <p:cNvPicPr>
            <a:picLocks noGrp="1"/>
          </p:cNvPicPr>
          <p:nvPr>
            <p:ph idx="1"/>
          </p:nvPr>
        </p:nvPicPr>
        <p:blipFill>
          <a:blip r:embed="rId2"/>
          <a:srcRect/>
          <a:stretch>
            <a:fillRect/>
          </a:stretch>
        </p:blipFill>
        <p:spPr bwMode="auto">
          <a:xfrm>
            <a:off x="791440" y="1828800"/>
            <a:ext cx="7561119" cy="4495800"/>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GradedBorderOnSlope"/>
          <p:cNvPicPr>
            <a:picLocks noChangeAspect="1" noChangeArrowheads="1"/>
          </p:cNvPicPr>
          <p:nvPr/>
        </p:nvPicPr>
        <p:blipFill>
          <a:blip r:embed="rId3"/>
          <a:srcRect/>
          <a:stretch>
            <a:fillRect/>
          </a:stretch>
        </p:blipFill>
        <p:spPr bwMode="auto">
          <a:xfrm>
            <a:off x="0" y="611188"/>
            <a:ext cx="9144000" cy="6246812"/>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level basin 3"/>
          <p:cNvPicPr>
            <a:picLocks noChangeAspect="1" noChangeArrowheads="1"/>
          </p:cNvPicPr>
          <p:nvPr/>
        </p:nvPicPr>
        <p:blipFill>
          <a:blip r:embed="rId3"/>
          <a:srcRect/>
          <a:stretch>
            <a:fillRect/>
          </a:stretch>
        </p:blipFill>
        <p:spPr bwMode="auto">
          <a:xfrm>
            <a:off x="-152400" y="-66675"/>
            <a:ext cx="9601200" cy="7094538"/>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db2004169gl">
  <a:themeElements>
    <a:clrScheme name="Office Theme 1">
      <a:dk1>
        <a:srgbClr val="000000"/>
      </a:dk1>
      <a:lt1>
        <a:srgbClr val="FFFFFF"/>
      </a:lt1>
      <a:dk2>
        <a:srgbClr val="233DA9"/>
      </a:dk2>
      <a:lt2>
        <a:srgbClr val="DDDDDD"/>
      </a:lt2>
      <a:accent1>
        <a:srgbClr val="65AAE9"/>
      </a:accent1>
      <a:accent2>
        <a:srgbClr val="B2B2B2"/>
      </a:accent2>
      <a:accent3>
        <a:srgbClr val="FFFFFF"/>
      </a:accent3>
      <a:accent4>
        <a:srgbClr val="000000"/>
      </a:accent4>
      <a:accent5>
        <a:srgbClr val="B8D2F2"/>
      </a:accent5>
      <a:accent6>
        <a:srgbClr val="A1A1A1"/>
      </a:accent6>
      <a:hlink>
        <a:srgbClr val="7DA0D3"/>
      </a:hlink>
      <a:folHlink>
        <a:srgbClr val="B2E385"/>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233DA9"/>
        </a:dk2>
        <a:lt2>
          <a:srgbClr val="DDDDDD"/>
        </a:lt2>
        <a:accent1>
          <a:srgbClr val="65AAE9"/>
        </a:accent1>
        <a:accent2>
          <a:srgbClr val="B2B2B2"/>
        </a:accent2>
        <a:accent3>
          <a:srgbClr val="FFFFFF"/>
        </a:accent3>
        <a:accent4>
          <a:srgbClr val="000000"/>
        </a:accent4>
        <a:accent5>
          <a:srgbClr val="B8D2F2"/>
        </a:accent5>
        <a:accent6>
          <a:srgbClr val="A1A1A1"/>
        </a:accent6>
        <a:hlink>
          <a:srgbClr val="7DA0D3"/>
        </a:hlink>
        <a:folHlink>
          <a:srgbClr val="B2E38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632769"/>
        </a:dk2>
        <a:lt2>
          <a:srgbClr val="DDDDDD"/>
        </a:lt2>
        <a:accent1>
          <a:srgbClr val="8B8DE1"/>
        </a:accent1>
        <a:accent2>
          <a:srgbClr val="FF997D"/>
        </a:accent2>
        <a:accent3>
          <a:srgbClr val="FFFFFF"/>
        </a:accent3>
        <a:accent4>
          <a:srgbClr val="000000"/>
        </a:accent4>
        <a:accent5>
          <a:srgbClr val="C4C5EE"/>
        </a:accent5>
        <a:accent6>
          <a:srgbClr val="E78A71"/>
        </a:accent6>
        <a:hlink>
          <a:srgbClr val="58AFD2"/>
        </a:hlink>
        <a:folHlink>
          <a:srgbClr val="BFDF6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37737F"/>
        </a:dk2>
        <a:lt2>
          <a:srgbClr val="DDDDDD"/>
        </a:lt2>
        <a:accent1>
          <a:srgbClr val="52BCB2"/>
        </a:accent1>
        <a:accent2>
          <a:srgbClr val="E0A56A"/>
        </a:accent2>
        <a:accent3>
          <a:srgbClr val="FFFFFF"/>
        </a:accent3>
        <a:accent4>
          <a:srgbClr val="000000"/>
        </a:accent4>
        <a:accent5>
          <a:srgbClr val="B3DAD5"/>
        </a:accent5>
        <a:accent6>
          <a:srgbClr val="CB955F"/>
        </a:accent6>
        <a:hlink>
          <a:srgbClr val="A0C264"/>
        </a:hlink>
        <a:folHlink>
          <a:srgbClr val="DCDC2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cdb2004169gl</Template>
  <TotalTime>659</TotalTime>
  <Words>1250</Words>
  <Application>Microsoft Office PowerPoint</Application>
  <PresentationFormat>On-screen Show (4:3)</PresentationFormat>
  <Paragraphs>172</Paragraphs>
  <Slides>65</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81" baseType="lpstr">
      <vt:lpstr>AGA Arabesque</vt:lpstr>
      <vt:lpstr>Arial</vt:lpstr>
      <vt:lpstr>B Lotus</vt:lpstr>
      <vt:lpstr>B Titr</vt:lpstr>
      <vt:lpstr>Badr</vt:lpstr>
      <vt:lpstr>Calibri</vt:lpstr>
      <vt:lpstr>IranNastaliq</vt:lpstr>
      <vt:lpstr>Roya</vt:lpstr>
      <vt:lpstr>Times New Roman</vt:lpstr>
      <vt:lpstr>Traffic</vt:lpstr>
      <vt:lpstr>Verdana</vt:lpstr>
      <vt:lpstr>Wingdings</vt:lpstr>
      <vt:lpstr>Zar</vt:lpstr>
      <vt:lpstr>cdb2004169gl</vt:lpstr>
      <vt:lpstr>Image</vt:lpstr>
      <vt:lpstr>Slide</vt:lpstr>
      <vt:lpstr>آشنایی با انواع سیستم های آبیاری </vt:lpstr>
      <vt:lpstr>PowerPoint Presentation</vt:lpstr>
      <vt:lpstr>PowerPoint Presentation</vt:lpstr>
      <vt:lpstr>آبياري كرتي يا غرقابي</vt:lpstr>
      <vt:lpstr>PowerPoint Presentation</vt:lpstr>
      <vt:lpstr>PowerPoint Presentation</vt:lpstr>
      <vt:lpstr>2-آبياري نواري  (Border Irrigation) </vt:lpstr>
      <vt:lpstr>PowerPoint Presentation</vt:lpstr>
      <vt:lpstr>PowerPoint Presentation</vt:lpstr>
      <vt:lpstr>آبياري فارو یا جويچه اي (Furrow Irrigation)</vt:lpstr>
      <vt:lpstr>PowerPoint Presentation</vt:lpstr>
      <vt:lpstr>PowerPoint Presentation</vt:lpstr>
      <vt:lpstr>آشنایی با روشهای نوین آبیاری</vt:lpstr>
      <vt:lpstr>روشهای آبیاری نوین </vt:lpstr>
      <vt:lpstr>مساحت اراضی آبیاری تحت فشار در کشورهای مختلف</vt:lpstr>
      <vt:lpstr>آبیاری بارانی</vt:lpstr>
      <vt:lpstr>اجزای یک سیستم آبیاری بارانی</vt:lpstr>
      <vt:lpstr>انواع سيستم‌هاي آبياري باراني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آبیاری قطره ای ( موضعی) </vt:lpstr>
      <vt:lpstr>شمایی کلی از یک سیستم آبیاری قطره ای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Asadi</dc:creator>
  <cp:lastModifiedBy>mohrtabari</cp:lastModifiedBy>
  <cp:revision>22</cp:revision>
  <dcterms:created xsi:type="dcterms:W3CDTF">2011-05-24T04:29:16Z</dcterms:created>
  <dcterms:modified xsi:type="dcterms:W3CDTF">2016-01-25T16:21:31Z</dcterms:modified>
</cp:coreProperties>
</file>